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67" r:id="rId5"/>
    <p:sldId id="282" r:id="rId6"/>
    <p:sldId id="270" r:id="rId7"/>
    <p:sldId id="271" r:id="rId8"/>
    <p:sldId id="262" r:id="rId9"/>
    <p:sldId id="263" r:id="rId10"/>
    <p:sldId id="264" r:id="rId11"/>
    <p:sldId id="272" r:id="rId12"/>
    <p:sldId id="274" r:id="rId13"/>
    <p:sldId id="275" r:id="rId14"/>
    <p:sldId id="277" r:id="rId15"/>
    <p:sldId id="279" r:id="rId16"/>
    <p:sldId id="276" r:id="rId17"/>
    <p:sldId id="280" r:id="rId18"/>
    <p:sldId id="281" r:id="rId19"/>
    <p:sldId id="259" r:id="rId2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68" d="100"/>
          <a:sy n="68" d="100"/>
        </p:scale>
        <p:origin x="84" y="4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46A99018-4101-4F01-B650-602EBCBEABF2}" type="datetimeFigureOut">
              <a:rPr lang="fr-FR" smtClean="0"/>
              <a:t>14/01/2020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DBCA1F2-FE3B-4983-8642-5580B851AB29}" type="slidenum">
              <a:rPr lang="fr-FR" smtClean="0"/>
              <a:t>‹N°›</a:t>
            </a:fld>
            <a:endParaRPr lang="fr-FR"/>
          </a:p>
        </p:txBody>
      </p:sp>
    </p:spTree>
    <p:extLst>
      <p:ext uri="{BB962C8B-B14F-4D97-AF65-F5344CB8AC3E}">
        <p14:creationId xmlns:p14="http://schemas.microsoft.com/office/powerpoint/2010/main" val="3975886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6A99018-4101-4F01-B650-602EBCBEABF2}" type="datetimeFigureOut">
              <a:rPr lang="fr-FR" smtClean="0"/>
              <a:t>14/01/2020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DBCA1F2-FE3B-4983-8642-5580B851AB29}" type="slidenum">
              <a:rPr lang="fr-FR" smtClean="0"/>
              <a:t>‹N°›</a:t>
            </a:fld>
            <a:endParaRPr lang="fr-FR"/>
          </a:p>
        </p:txBody>
      </p:sp>
    </p:spTree>
    <p:extLst>
      <p:ext uri="{BB962C8B-B14F-4D97-AF65-F5344CB8AC3E}">
        <p14:creationId xmlns:p14="http://schemas.microsoft.com/office/powerpoint/2010/main" val="696005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6A99018-4101-4F01-B650-602EBCBEABF2}" type="datetimeFigureOut">
              <a:rPr lang="fr-FR" smtClean="0"/>
              <a:t>14/01/2020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DBCA1F2-FE3B-4983-8642-5580B851AB29}" type="slidenum">
              <a:rPr lang="fr-FR" smtClean="0"/>
              <a:t>‹N°›</a:t>
            </a:fld>
            <a:endParaRPr lang="fr-FR"/>
          </a:p>
        </p:txBody>
      </p:sp>
    </p:spTree>
    <p:extLst>
      <p:ext uri="{BB962C8B-B14F-4D97-AF65-F5344CB8AC3E}">
        <p14:creationId xmlns:p14="http://schemas.microsoft.com/office/powerpoint/2010/main" val="314220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6A99018-4101-4F01-B650-602EBCBEABF2}" type="datetimeFigureOut">
              <a:rPr lang="fr-FR" smtClean="0"/>
              <a:t>14/01/2020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DBCA1F2-FE3B-4983-8642-5580B851AB29}" type="slidenum">
              <a:rPr lang="fr-FR" smtClean="0"/>
              <a:t>‹N°›</a:t>
            </a:fld>
            <a:endParaRPr lang="fr-FR"/>
          </a:p>
        </p:txBody>
      </p:sp>
    </p:spTree>
    <p:extLst>
      <p:ext uri="{BB962C8B-B14F-4D97-AF65-F5344CB8AC3E}">
        <p14:creationId xmlns:p14="http://schemas.microsoft.com/office/powerpoint/2010/main" val="2336763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46A99018-4101-4F01-B650-602EBCBEABF2}" type="datetimeFigureOut">
              <a:rPr lang="fr-FR" smtClean="0"/>
              <a:t>14/01/2020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DBCA1F2-FE3B-4983-8642-5580B851AB29}" type="slidenum">
              <a:rPr lang="fr-FR" smtClean="0"/>
              <a:t>‹N°›</a:t>
            </a:fld>
            <a:endParaRPr lang="fr-FR"/>
          </a:p>
        </p:txBody>
      </p:sp>
    </p:spTree>
    <p:extLst>
      <p:ext uri="{BB962C8B-B14F-4D97-AF65-F5344CB8AC3E}">
        <p14:creationId xmlns:p14="http://schemas.microsoft.com/office/powerpoint/2010/main" val="1733645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6A99018-4101-4F01-B650-602EBCBEABF2}" type="datetimeFigureOut">
              <a:rPr lang="fr-FR" smtClean="0"/>
              <a:t>14/01/2020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DBCA1F2-FE3B-4983-8642-5580B851AB29}" type="slidenum">
              <a:rPr lang="fr-FR" smtClean="0"/>
              <a:t>‹N°›</a:t>
            </a:fld>
            <a:endParaRPr lang="fr-FR"/>
          </a:p>
        </p:txBody>
      </p:sp>
    </p:spTree>
    <p:extLst>
      <p:ext uri="{BB962C8B-B14F-4D97-AF65-F5344CB8AC3E}">
        <p14:creationId xmlns:p14="http://schemas.microsoft.com/office/powerpoint/2010/main" val="1013427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6A99018-4101-4F01-B650-602EBCBEABF2}" type="datetimeFigureOut">
              <a:rPr lang="fr-FR" smtClean="0"/>
              <a:t>14/01/2020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DBCA1F2-FE3B-4983-8642-5580B851AB29}" type="slidenum">
              <a:rPr lang="fr-FR" smtClean="0"/>
              <a:t>‹N°›</a:t>
            </a:fld>
            <a:endParaRPr lang="fr-FR"/>
          </a:p>
        </p:txBody>
      </p:sp>
    </p:spTree>
    <p:extLst>
      <p:ext uri="{BB962C8B-B14F-4D97-AF65-F5344CB8AC3E}">
        <p14:creationId xmlns:p14="http://schemas.microsoft.com/office/powerpoint/2010/main" val="1460471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46A99018-4101-4F01-B650-602EBCBEABF2}" type="datetimeFigureOut">
              <a:rPr lang="fr-FR" smtClean="0"/>
              <a:t>14/01/2020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DBCA1F2-FE3B-4983-8642-5580B851AB29}" type="slidenum">
              <a:rPr lang="fr-FR" smtClean="0"/>
              <a:t>‹N°›</a:t>
            </a:fld>
            <a:endParaRPr lang="fr-FR"/>
          </a:p>
        </p:txBody>
      </p:sp>
    </p:spTree>
    <p:extLst>
      <p:ext uri="{BB962C8B-B14F-4D97-AF65-F5344CB8AC3E}">
        <p14:creationId xmlns:p14="http://schemas.microsoft.com/office/powerpoint/2010/main" val="2525485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6A99018-4101-4F01-B650-602EBCBEABF2}" type="datetimeFigureOut">
              <a:rPr lang="fr-FR" smtClean="0"/>
              <a:t>14/01/2020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DBCA1F2-FE3B-4983-8642-5580B851AB29}" type="slidenum">
              <a:rPr lang="fr-FR" smtClean="0"/>
              <a:t>‹N°›</a:t>
            </a:fld>
            <a:endParaRPr lang="fr-FR"/>
          </a:p>
        </p:txBody>
      </p:sp>
    </p:spTree>
    <p:extLst>
      <p:ext uri="{BB962C8B-B14F-4D97-AF65-F5344CB8AC3E}">
        <p14:creationId xmlns:p14="http://schemas.microsoft.com/office/powerpoint/2010/main" val="2028674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46A99018-4101-4F01-B650-602EBCBEABF2}" type="datetimeFigureOut">
              <a:rPr lang="fr-FR" smtClean="0"/>
              <a:t>14/01/2020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DBCA1F2-FE3B-4983-8642-5580B851AB29}" type="slidenum">
              <a:rPr lang="fr-FR" smtClean="0"/>
              <a:t>‹N°›</a:t>
            </a:fld>
            <a:endParaRPr lang="fr-FR"/>
          </a:p>
        </p:txBody>
      </p:sp>
    </p:spTree>
    <p:extLst>
      <p:ext uri="{BB962C8B-B14F-4D97-AF65-F5344CB8AC3E}">
        <p14:creationId xmlns:p14="http://schemas.microsoft.com/office/powerpoint/2010/main" val="2475041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46A99018-4101-4F01-B650-602EBCBEABF2}" type="datetimeFigureOut">
              <a:rPr lang="fr-FR" smtClean="0"/>
              <a:t>14/01/2020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DBCA1F2-FE3B-4983-8642-5580B851AB29}" type="slidenum">
              <a:rPr lang="fr-FR" smtClean="0"/>
              <a:t>‹N°›</a:t>
            </a:fld>
            <a:endParaRPr lang="fr-FR"/>
          </a:p>
        </p:txBody>
      </p:sp>
    </p:spTree>
    <p:extLst>
      <p:ext uri="{BB962C8B-B14F-4D97-AF65-F5344CB8AC3E}">
        <p14:creationId xmlns:p14="http://schemas.microsoft.com/office/powerpoint/2010/main" val="2004719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A99018-4101-4F01-B650-602EBCBEABF2}" type="datetimeFigureOut">
              <a:rPr lang="fr-FR" smtClean="0"/>
              <a:t>14/01/2020</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BCA1F2-FE3B-4983-8642-5580B851AB29}" type="slidenum">
              <a:rPr lang="fr-FR" smtClean="0"/>
              <a:t>‹N°›</a:t>
            </a:fld>
            <a:endParaRPr lang="fr-FR"/>
          </a:p>
        </p:txBody>
      </p:sp>
    </p:spTree>
    <p:extLst>
      <p:ext uri="{BB962C8B-B14F-4D97-AF65-F5344CB8AC3E}">
        <p14:creationId xmlns:p14="http://schemas.microsoft.com/office/powerpoint/2010/main" val="4119572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043352"/>
            <a:ext cx="9144000" cy="1962517"/>
          </a:xfrm>
          <a:ln>
            <a:solidFill>
              <a:schemeClr val="accent1"/>
            </a:solidFill>
          </a:ln>
        </p:spPr>
        <p:txBody>
          <a:bodyPr/>
          <a:lstStyle/>
          <a:p>
            <a:r>
              <a:rPr lang="fr-FR" dirty="0"/>
              <a:t>A</a:t>
            </a:r>
            <a:r>
              <a:rPr lang="fr-FR" dirty="0" smtClean="0"/>
              <a:t>ccompagner un élève qui fait une crise de colère</a:t>
            </a:r>
            <a:endParaRPr lang="fr-FR" dirty="0"/>
          </a:p>
        </p:txBody>
      </p:sp>
      <p:sp>
        <p:nvSpPr>
          <p:cNvPr id="3" name="Sous-titre 2"/>
          <p:cNvSpPr>
            <a:spLocks noGrp="1"/>
          </p:cNvSpPr>
          <p:nvPr>
            <p:ph type="subTitle" idx="1"/>
          </p:nvPr>
        </p:nvSpPr>
        <p:spPr/>
        <p:txBody>
          <a:bodyPr/>
          <a:lstStyle/>
          <a:p>
            <a:r>
              <a:rPr lang="fr-FR" dirty="0" smtClean="0"/>
              <a:t>d’après « Savoir accompagner un élève qui fait une crise de colères  ©Alberta Learning, Alberta, Canada (2003) </a:t>
            </a:r>
            <a:endParaRPr lang="fr-FR" dirty="0"/>
          </a:p>
        </p:txBody>
      </p:sp>
    </p:spTree>
    <p:extLst>
      <p:ext uri="{BB962C8B-B14F-4D97-AF65-F5344CB8AC3E}">
        <p14:creationId xmlns:p14="http://schemas.microsoft.com/office/powerpoint/2010/main" val="37614171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srcRect l="22350" t="19675" r="25782" b="16593"/>
          <a:stretch/>
        </p:blipFill>
        <p:spPr>
          <a:xfrm>
            <a:off x="116955" y="0"/>
            <a:ext cx="5425715" cy="5254580"/>
          </a:xfrm>
          <a:prstGeom prst="rect">
            <a:avLst/>
          </a:prstGeom>
        </p:spPr>
      </p:pic>
      <p:sp>
        <p:nvSpPr>
          <p:cNvPr id="4" name="ZoneTexte 3"/>
          <p:cNvSpPr txBox="1"/>
          <p:nvPr/>
        </p:nvSpPr>
        <p:spPr>
          <a:xfrm>
            <a:off x="2717442" y="5254580"/>
            <a:ext cx="3000778" cy="579550"/>
          </a:xfrm>
          <a:prstGeom prst="rect">
            <a:avLst/>
          </a:prstGeom>
          <a:solidFill>
            <a:schemeClr val="bg1"/>
          </a:solidFill>
        </p:spPr>
        <p:txBody>
          <a:bodyPr wrap="square" rtlCol="0">
            <a:spAutoFit/>
          </a:bodyPr>
          <a:lstStyle/>
          <a:p>
            <a:endParaRPr lang="fr-FR" dirty="0"/>
          </a:p>
        </p:txBody>
      </p:sp>
      <p:pic>
        <p:nvPicPr>
          <p:cNvPr id="2" name="Image 1"/>
          <p:cNvPicPr>
            <a:picLocks noChangeAspect="1"/>
          </p:cNvPicPr>
          <p:nvPr/>
        </p:nvPicPr>
        <p:blipFill>
          <a:blip r:embed="rId3"/>
          <a:stretch>
            <a:fillRect/>
          </a:stretch>
        </p:blipFill>
        <p:spPr>
          <a:xfrm>
            <a:off x="5718220" y="506438"/>
            <a:ext cx="6473780" cy="6208838"/>
          </a:xfrm>
          <a:prstGeom prst="rect">
            <a:avLst/>
          </a:prstGeom>
        </p:spPr>
      </p:pic>
    </p:spTree>
    <p:extLst>
      <p:ext uri="{BB962C8B-B14F-4D97-AF65-F5344CB8AC3E}">
        <p14:creationId xmlns:p14="http://schemas.microsoft.com/office/powerpoint/2010/main" val="184700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6523" y="300171"/>
            <a:ext cx="11476892" cy="2369880"/>
          </a:xfrm>
          <a:prstGeom prst="rect">
            <a:avLst/>
          </a:prstGeom>
        </p:spPr>
        <p:txBody>
          <a:bodyPr wrap="square">
            <a:spAutoFit/>
          </a:bodyPr>
          <a:lstStyle/>
          <a:p>
            <a:r>
              <a:rPr lang="fr-FR" sz="2800" dirty="0"/>
              <a:t>Mesure de protection et d’aide à </a:t>
            </a:r>
            <a:r>
              <a:rPr lang="fr-FR" sz="2800" dirty="0" smtClean="0"/>
              <a:t>l’élève:  </a:t>
            </a:r>
            <a:endParaRPr lang="fr-FR" sz="2800" dirty="0"/>
          </a:p>
          <a:p>
            <a:r>
              <a:rPr lang="fr-FR" sz="2000" dirty="0"/>
              <a:t>Parfois, lorsqu’un élève est en état de crise, l’enseignant n’a </a:t>
            </a:r>
            <a:r>
              <a:rPr lang="fr-FR" sz="2000" dirty="0" smtClean="0"/>
              <a:t>d’autre </a:t>
            </a:r>
            <a:r>
              <a:rPr lang="fr-FR" sz="2000" dirty="0"/>
              <a:t>choix que de recourir à une intervention </a:t>
            </a:r>
          </a:p>
          <a:p>
            <a:r>
              <a:rPr lang="fr-FR" sz="2000" dirty="0"/>
              <a:t>physique  pour  isoler  l’élève.  </a:t>
            </a:r>
            <a:endParaRPr lang="fr-FR" sz="2000" dirty="0" smtClean="0"/>
          </a:p>
          <a:p>
            <a:r>
              <a:rPr lang="fr-FR" sz="2000" dirty="0" smtClean="0"/>
              <a:t>Il  </a:t>
            </a:r>
            <a:r>
              <a:rPr lang="fr-FR" sz="2000" dirty="0"/>
              <a:t>ne  doit  pas  recourir  à  une  force  excessive  :  il  ne  faut  pas,  par  exemple, </a:t>
            </a:r>
            <a:r>
              <a:rPr lang="fr-FR" sz="2000" dirty="0" smtClean="0"/>
              <a:t>secouer</a:t>
            </a:r>
            <a:r>
              <a:rPr lang="fr-FR" sz="2000" dirty="0"/>
              <a:t>, frapper ou tirer l’élève. N’hésitez pas à demander l’aide d’un collègue. </a:t>
            </a:r>
          </a:p>
          <a:p>
            <a:r>
              <a:rPr lang="fr-FR" sz="2000" dirty="0"/>
              <a:t>L’immobilisation doit toujours être utilisée  en  dernier  ressort. Elle doit constituer la meilleure intervention, </a:t>
            </a:r>
            <a:r>
              <a:rPr lang="fr-FR" sz="2000" dirty="0" smtClean="0"/>
              <a:t>compte </a:t>
            </a:r>
            <a:r>
              <a:rPr lang="fr-FR" sz="2000" dirty="0"/>
              <a:t>tenu des circonstances. Elle doit être avant tout, une mesure de protection et d’aide à l’élève. </a:t>
            </a:r>
          </a:p>
        </p:txBody>
      </p:sp>
      <p:sp>
        <p:nvSpPr>
          <p:cNvPr id="3" name="Rectangle 2"/>
          <p:cNvSpPr/>
          <p:nvPr/>
        </p:nvSpPr>
        <p:spPr>
          <a:xfrm>
            <a:off x="316523" y="3019320"/>
            <a:ext cx="11767625" cy="3416320"/>
          </a:xfrm>
          <a:prstGeom prst="rect">
            <a:avLst/>
          </a:prstGeom>
        </p:spPr>
        <p:txBody>
          <a:bodyPr wrap="square">
            <a:spAutoFit/>
          </a:bodyPr>
          <a:lstStyle/>
          <a:p>
            <a:r>
              <a:rPr lang="fr-FR" sz="2800" dirty="0"/>
              <a:t>Trois comportements pouvant justifier la nécessité d’une immobilisation </a:t>
            </a:r>
            <a:r>
              <a:rPr lang="fr-FR" sz="2800" dirty="0" smtClean="0"/>
              <a:t>physique:</a:t>
            </a:r>
            <a:endParaRPr lang="fr-FR" sz="2800" dirty="0"/>
          </a:p>
          <a:p>
            <a:r>
              <a:rPr lang="fr-FR" sz="2000" dirty="0"/>
              <a:t>Si vous anticipez que la crise de colère d’un élève pourrait amener celui-ci : </a:t>
            </a:r>
          </a:p>
          <a:p>
            <a:r>
              <a:rPr lang="fr-FR" sz="2000" dirty="0" smtClean="0"/>
              <a:t>- à </a:t>
            </a:r>
            <a:r>
              <a:rPr lang="fr-FR" sz="2000" dirty="0"/>
              <a:t>se blesser (ex. : l’élève se frappe la tête sur son bureau); </a:t>
            </a:r>
          </a:p>
          <a:p>
            <a:r>
              <a:rPr lang="fr-FR" sz="2000" dirty="0" smtClean="0"/>
              <a:t>- à </a:t>
            </a:r>
            <a:r>
              <a:rPr lang="fr-FR" sz="2000" dirty="0"/>
              <a:t>blesser les autres (ex. : l’élève mord ou frappe un camarade de classe); </a:t>
            </a:r>
            <a:endParaRPr lang="fr-FR" sz="2000" dirty="0" smtClean="0"/>
          </a:p>
          <a:p>
            <a:r>
              <a:rPr lang="fr-FR" sz="2000" dirty="0" smtClean="0"/>
              <a:t>- à </a:t>
            </a:r>
            <a:r>
              <a:rPr lang="fr-FR" sz="2000" dirty="0"/>
              <a:t>endommager gravement le matériel qui l’entoure (ex. : l’élève menace de briser une fenêtre). </a:t>
            </a:r>
            <a:endParaRPr lang="fr-FR" sz="2000" dirty="0" smtClean="0"/>
          </a:p>
          <a:p>
            <a:endParaRPr lang="fr-FR" sz="2000" dirty="0"/>
          </a:p>
          <a:p>
            <a:r>
              <a:rPr lang="fr-FR" sz="2000" dirty="0" smtClean="0"/>
              <a:t>Note </a:t>
            </a:r>
            <a:r>
              <a:rPr lang="fr-FR" sz="2000" dirty="0"/>
              <a:t>: L’immobilisation physique ne constitue pas une punition, mais une mesure de protection et d’aide à </a:t>
            </a:r>
            <a:r>
              <a:rPr lang="fr-FR" sz="2000" dirty="0" smtClean="0"/>
              <a:t>l’élève. Cette  </a:t>
            </a:r>
            <a:r>
              <a:rPr lang="fr-FR" sz="2000" dirty="0"/>
              <a:t>méthode  doit  être  utilisée  seulement  si  elle  est  indispensable  pour  assurer  la </a:t>
            </a:r>
            <a:r>
              <a:rPr lang="fr-FR" sz="2000" dirty="0" smtClean="0"/>
              <a:t>sécurité </a:t>
            </a:r>
            <a:r>
              <a:rPr lang="fr-FR" sz="2000" dirty="0"/>
              <a:t>de l’élève lui-même, des autres élèves, de l’enseignant ou du matériel environnant. </a:t>
            </a:r>
          </a:p>
        </p:txBody>
      </p:sp>
    </p:spTree>
    <p:extLst>
      <p:ext uri="{BB962C8B-B14F-4D97-AF65-F5344CB8AC3E}">
        <p14:creationId xmlns:p14="http://schemas.microsoft.com/office/powerpoint/2010/main" val="304328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 calcmode="lin" valueType="num">
                                      <p:cBhvr additive="base">
                                        <p:cTn id="2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anim calcmode="lin" valueType="num">
                                      <p:cBhvr additive="base">
                                        <p:cTn id="3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anim calcmode="lin" valueType="num">
                                      <p:cBhvr additive="base">
                                        <p:cTn id="4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2" end="2"/>
                                            </p:txEl>
                                          </p:spTgt>
                                        </p:tgtEl>
                                        <p:attrNameLst>
                                          <p:attrName>style.visibility</p:attrName>
                                        </p:attrNameLst>
                                      </p:cBhvr>
                                      <p:to>
                                        <p:strVal val="visible"/>
                                      </p:to>
                                    </p:set>
                                    <p:anim calcmode="lin" valueType="num">
                                      <p:cBhvr additive="base">
                                        <p:cTn id="4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3" end="3"/>
                                            </p:txEl>
                                          </p:spTgt>
                                        </p:tgtEl>
                                        <p:attrNameLst>
                                          <p:attrName>style.visibility</p:attrName>
                                        </p:attrNameLst>
                                      </p:cBhvr>
                                      <p:to>
                                        <p:strVal val="visible"/>
                                      </p:to>
                                    </p:set>
                                    <p:anim calcmode="lin" valueType="num">
                                      <p:cBhvr additive="base">
                                        <p:cTn id="5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
                                            <p:txEl>
                                              <p:pRg st="4" end="4"/>
                                            </p:txEl>
                                          </p:spTgt>
                                        </p:tgtEl>
                                        <p:attrNameLst>
                                          <p:attrName>style.visibility</p:attrName>
                                        </p:attrNameLst>
                                      </p:cBhvr>
                                      <p:to>
                                        <p:strVal val="visible"/>
                                      </p:to>
                                    </p:set>
                                    <p:anim calcmode="lin" valueType="num">
                                      <p:cBhvr additive="base">
                                        <p:cTn id="5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3">
                                            <p:txEl>
                                              <p:pRg st="6" end="6"/>
                                            </p:txEl>
                                          </p:spTgt>
                                        </p:tgtEl>
                                        <p:attrNameLst>
                                          <p:attrName>style.visibility</p:attrName>
                                        </p:attrNameLst>
                                      </p:cBhvr>
                                      <p:to>
                                        <p:strVal val="visible"/>
                                      </p:to>
                                    </p:set>
                                    <p:anim calcmode="lin" valueType="num">
                                      <p:cBhvr additive="base">
                                        <p:cTn id="6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 y="337624"/>
            <a:ext cx="12009120" cy="5416868"/>
          </a:xfrm>
          <a:prstGeom prst="rect">
            <a:avLst/>
          </a:prstGeom>
        </p:spPr>
        <p:txBody>
          <a:bodyPr wrap="square">
            <a:spAutoFit/>
          </a:bodyPr>
          <a:lstStyle/>
          <a:p>
            <a:r>
              <a:rPr lang="fr-FR" sz="2800" dirty="0"/>
              <a:t>La post-crise, moment d’analyse et de résolution:</a:t>
            </a:r>
          </a:p>
          <a:p>
            <a:r>
              <a:rPr lang="fr-FR" sz="2000" dirty="0"/>
              <a:t>La post-crise survient au moment où l’élève, épuisé, arrête ses comportements violents. </a:t>
            </a:r>
          </a:p>
          <a:p>
            <a:r>
              <a:rPr lang="fr-FR" sz="2000" dirty="0"/>
              <a:t>Il arrive souvent </a:t>
            </a:r>
            <a:r>
              <a:rPr lang="fr-FR" sz="2000" dirty="0" smtClean="0"/>
              <a:t>qu’il pleure</a:t>
            </a:r>
            <a:r>
              <a:rPr lang="fr-FR" sz="2000" dirty="0"/>
              <a:t>, cherche un contact physique ou encore se réfugie dans un coin. </a:t>
            </a:r>
          </a:p>
          <a:p>
            <a:r>
              <a:rPr lang="fr-FR" sz="2000" dirty="0"/>
              <a:t>L’élève a parfois des spasmes et un rythme respiratoire plus lent. On dit alors qu’il entre dans une phase de repos.</a:t>
            </a:r>
          </a:p>
          <a:p>
            <a:r>
              <a:rPr lang="fr-FR" sz="2000" dirty="0"/>
              <a:t>C’est le moment idéal pour amener l’élève à prendre conscience des répercussions de sa perte de contrôle. </a:t>
            </a:r>
          </a:p>
          <a:p>
            <a:r>
              <a:rPr lang="fr-FR" sz="2000" dirty="0"/>
              <a:t>À ce stade, l’enseignant peut également aider le jeune à trouver des moyens pour mieux gérer ses frustrations. </a:t>
            </a:r>
          </a:p>
          <a:p>
            <a:endParaRPr lang="fr-FR" dirty="0"/>
          </a:p>
          <a:p>
            <a:r>
              <a:rPr lang="fr-FR" sz="2000" dirty="0"/>
              <a:t>Pendant  la  post-crise  il  faudrait,  idéalement,  amener l’élève  à  expliquer  ce  qui  est  à  l’origine  de  cette </a:t>
            </a:r>
            <a:r>
              <a:rPr lang="fr-FR" sz="2000" dirty="0" smtClean="0"/>
              <a:t>montée  </a:t>
            </a:r>
            <a:r>
              <a:rPr lang="fr-FR" sz="2000" dirty="0"/>
              <a:t>de  violence.  Cet  exercice  devrait  permettre  à l’enseignant  de  connaître  les  raisons  invoquées  par </a:t>
            </a:r>
            <a:r>
              <a:rPr lang="fr-FR" sz="2000" dirty="0" smtClean="0"/>
              <a:t>l’élève  </a:t>
            </a:r>
            <a:r>
              <a:rPr lang="fr-FR" sz="2000" dirty="0"/>
              <a:t>pour  expliquer  son  comportement  et  d’en </a:t>
            </a:r>
            <a:r>
              <a:rPr lang="fr-FR" sz="2000" dirty="0" smtClean="0"/>
              <a:t>soupeser  </a:t>
            </a:r>
            <a:r>
              <a:rPr lang="fr-FR" sz="2000" dirty="0"/>
              <a:t>la  valeur.  </a:t>
            </a:r>
          </a:p>
          <a:p>
            <a:r>
              <a:rPr lang="fr-FR" sz="2000" dirty="0"/>
              <a:t>Même  si  la  crise  de  colère  est justifiable,  l’enseignant  doit  quand  même  faire comprendre  à  l’élève  qu’il  y  a  des  moyens  plus adéquats pour exprimer ses frustrations. </a:t>
            </a:r>
          </a:p>
          <a:p>
            <a:r>
              <a:rPr lang="fr-FR" sz="2000" dirty="0"/>
              <a:t>Lors de la post-crise, amener l’élève à identifier : </a:t>
            </a:r>
            <a:endParaRPr lang="fr-FR" sz="2000" dirty="0" smtClean="0"/>
          </a:p>
          <a:p>
            <a:r>
              <a:rPr lang="fr-FR" sz="2000" dirty="0" smtClean="0"/>
              <a:t>La </a:t>
            </a:r>
            <a:r>
              <a:rPr lang="fr-FR" sz="2000" dirty="0"/>
              <a:t>source de sa </a:t>
            </a:r>
            <a:r>
              <a:rPr lang="fr-FR" sz="2000" dirty="0" smtClean="0"/>
              <a:t>frustration</a:t>
            </a:r>
          </a:p>
          <a:p>
            <a:r>
              <a:rPr lang="fr-FR" sz="2000" dirty="0" smtClean="0"/>
              <a:t>La raison de l’ampleur de sa crise</a:t>
            </a:r>
          </a:p>
          <a:p>
            <a:r>
              <a:rPr lang="fr-FR" sz="2000" dirty="0" smtClean="0"/>
              <a:t>D’autres façons de réagir</a:t>
            </a:r>
          </a:p>
          <a:p>
            <a:r>
              <a:rPr lang="fr-FR" sz="2000" dirty="0" smtClean="0"/>
              <a:t>Les conséquences désagréables de sa perte de contrôle</a:t>
            </a:r>
          </a:p>
        </p:txBody>
      </p:sp>
    </p:spTree>
    <p:extLst>
      <p:ext uri="{BB962C8B-B14F-4D97-AF65-F5344CB8AC3E}">
        <p14:creationId xmlns:p14="http://schemas.microsoft.com/office/powerpoint/2010/main" val="1529453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 calcmode="lin" valueType="num">
                                      <p:cBhvr additive="base">
                                        <p:cTn id="4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 calcmode="lin" valueType="num">
                                      <p:cBhvr additive="base">
                                        <p:cTn id="4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9" end="9"/>
                                            </p:txEl>
                                          </p:spTgt>
                                        </p:tgtEl>
                                        <p:attrNameLst>
                                          <p:attrName>style.visibility</p:attrName>
                                        </p:attrNameLst>
                                      </p:cBhvr>
                                      <p:to>
                                        <p:strVal val="visible"/>
                                      </p:to>
                                    </p:set>
                                    <p:anim calcmode="lin" valueType="num">
                                      <p:cBhvr additive="base">
                                        <p:cTn id="55"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
                                            <p:txEl>
                                              <p:pRg st="10" end="10"/>
                                            </p:txEl>
                                          </p:spTgt>
                                        </p:tgtEl>
                                        <p:attrNameLst>
                                          <p:attrName>style.visibility</p:attrName>
                                        </p:attrNameLst>
                                      </p:cBhvr>
                                      <p:to>
                                        <p:strVal val="visible"/>
                                      </p:to>
                                    </p:set>
                                    <p:anim calcmode="lin" valueType="num">
                                      <p:cBhvr additive="base">
                                        <p:cTn id="61"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
                                            <p:txEl>
                                              <p:pRg st="11" end="11"/>
                                            </p:txEl>
                                          </p:spTgt>
                                        </p:tgtEl>
                                        <p:attrNameLst>
                                          <p:attrName>style.visibility</p:attrName>
                                        </p:attrNameLst>
                                      </p:cBhvr>
                                      <p:to>
                                        <p:strVal val="visible"/>
                                      </p:to>
                                    </p:set>
                                    <p:anim calcmode="lin" valueType="num">
                                      <p:cBhvr additive="base">
                                        <p:cTn id="67"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
                                            <p:txEl>
                                              <p:pRg st="12" end="12"/>
                                            </p:txEl>
                                          </p:spTgt>
                                        </p:tgtEl>
                                        <p:attrNameLst>
                                          <p:attrName>style.visibility</p:attrName>
                                        </p:attrNameLst>
                                      </p:cBhvr>
                                      <p:to>
                                        <p:strVal val="visible"/>
                                      </p:to>
                                    </p:set>
                                    <p:anim calcmode="lin" valueType="num">
                                      <p:cBhvr additive="base">
                                        <p:cTn id="73"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2">
                                            <p:txEl>
                                              <p:pRg st="13" end="13"/>
                                            </p:txEl>
                                          </p:spTgt>
                                        </p:tgtEl>
                                        <p:attrNameLst>
                                          <p:attrName>style.visibility</p:attrName>
                                        </p:attrNameLst>
                                      </p:cBhvr>
                                      <p:to>
                                        <p:strVal val="visible"/>
                                      </p:to>
                                    </p:set>
                                    <p:anim calcmode="lin" valueType="num">
                                      <p:cBhvr additive="base">
                                        <p:cTn id="79"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2">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5107" y="1028343"/>
            <a:ext cx="11265877" cy="4647426"/>
          </a:xfrm>
          <a:prstGeom prst="rect">
            <a:avLst/>
          </a:prstGeom>
        </p:spPr>
        <p:txBody>
          <a:bodyPr wrap="square">
            <a:spAutoFit/>
          </a:bodyPr>
          <a:lstStyle/>
          <a:p>
            <a:r>
              <a:rPr lang="fr-FR" sz="2800" dirty="0"/>
              <a:t>Mise en garde pour l’enseignant lors de la </a:t>
            </a:r>
            <a:r>
              <a:rPr lang="fr-FR" sz="2800" dirty="0" err="1" smtClean="0"/>
              <a:t>postcrise</a:t>
            </a:r>
            <a:r>
              <a:rPr lang="fr-FR" sz="2800" dirty="0" smtClean="0"/>
              <a:t>:</a:t>
            </a:r>
          </a:p>
          <a:p>
            <a:endParaRPr lang="fr-FR" sz="2800" dirty="0"/>
          </a:p>
          <a:p>
            <a:r>
              <a:rPr lang="fr-FR" sz="2000" dirty="0"/>
              <a:t>L’enseignant  qui  a lui-même de  la difficulté  à  bien canaliser </a:t>
            </a:r>
            <a:r>
              <a:rPr lang="fr-FR" sz="2000" dirty="0" smtClean="0"/>
              <a:t>son  </a:t>
            </a:r>
            <a:r>
              <a:rPr lang="fr-FR" sz="2000" dirty="0"/>
              <a:t>agressivité  aura  probablement  du  mal  à  analyser </a:t>
            </a:r>
            <a:r>
              <a:rPr lang="fr-FR" sz="2000" dirty="0" smtClean="0"/>
              <a:t>calmement  </a:t>
            </a:r>
            <a:r>
              <a:rPr lang="fr-FR" sz="2000" dirty="0"/>
              <a:t>et  objectivement  la  situation  avec  l’élève.  </a:t>
            </a:r>
            <a:endParaRPr lang="fr-FR" sz="2000" dirty="0" smtClean="0"/>
          </a:p>
          <a:p>
            <a:r>
              <a:rPr lang="fr-FR" sz="2000" dirty="0" smtClean="0"/>
              <a:t>Si l’enseignant </a:t>
            </a:r>
            <a:r>
              <a:rPr lang="fr-FR" sz="2000" dirty="0"/>
              <a:t>craint trop la violence, il risque de développer de </a:t>
            </a:r>
            <a:r>
              <a:rPr lang="fr-FR" sz="2000" dirty="0" smtClean="0"/>
              <a:t>l’animosité </a:t>
            </a:r>
            <a:r>
              <a:rPr lang="fr-FR" sz="2000" dirty="0"/>
              <a:t>envers l’élève. Cela peut le pousser à lui imposer </a:t>
            </a:r>
            <a:r>
              <a:rPr lang="fr-FR" sz="2000" dirty="0" smtClean="0"/>
              <a:t>des </a:t>
            </a:r>
            <a:r>
              <a:rPr lang="fr-FR" sz="2000" dirty="0"/>
              <a:t>conséquences inadéquates, parfois même démesurées.  </a:t>
            </a:r>
          </a:p>
          <a:p>
            <a:endParaRPr lang="fr-FR" sz="2000" dirty="0" smtClean="0"/>
          </a:p>
          <a:p>
            <a:r>
              <a:rPr lang="fr-FR" sz="2000" dirty="0" smtClean="0"/>
              <a:t>Il </a:t>
            </a:r>
            <a:r>
              <a:rPr lang="fr-FR" sz="2000" dirty="0"/>
              <a:t>est important de le répéter: l’attitude de l’enseignant est le </a:t>
            </a:r>
            <a:r>
              <a:rPr lang="fr-FR" sz="2000" dirty="0" smtClean="0"/>
              <a:t>facteur  </a:t>
            </a:r>
            <a:r>
              <a:rPr lang="fr-FR" sz="2000" dirty="0"/>
              <a:t>le  plus  important  dans  une  situation  de  crise.  </a:t>
            </a:r>
            <a:endParaRPr lang="fr-FR" sz="2000" dirty="0" smtClean="0"/>
          </a:p>
          <a:p>
            <a:r>
              <a:rPr lang="fr-FR" sz="2000" dirty="0" smtClean="0"/>
              <a:t>S’il interprète  </a:t>
            </a:r>
            <a:r>
              <a:rPr lang="fr-FR" sz="2000" dirty="0"/>
              <a:t>la  crise  de  colère  comme  étant  une  attaque </a:t>
            </a:r>
            <a:r>
              <a:rPr lang="fr-FR" sz="2000" dirty="0" smtClean="0"/>
              <a:t>personnelle</a:t>
            </a:r>
            <a:r>
              <a:rPr lang="fr-FR" sz="2000" dirty="0"/>
              <a:t>,  comme  la  preuve  de  sa  propre  incompétence, </a:t>
            </a:r>
            <a:r>
              <a:rPr lang="fr-FR" sz="2000" dirty="0" smtClean="0"/>
              <a:t>ou  </a:t>
            </a:r>
            <a:r>
              <a:rPr lang="fr-FR" sz="2000" dirty="0"/>
              <a:t>encore,  comme  une  atteinte  à  son  autorité,  il  parviendra </a:t>
            </a:r>
            <a:r>
              <a:rPr lang="fr-FR" sz="2000" dirty="0" smtClean="0"/>
              <a:t>difficilement </a:t>
            </a:r>
            <a:r>
              <a:rPr lang="fr-FR" sz="2000" dirty="0"/>
              <a:t>à accompagner l’élève dans ce moment difficile. </a:t>
            </a:r>
          </a:p>
          <a:p>
            <a:r>
              <a:rPr lang="fr-FR" sz="2000" dirty="0"/>
              <a:t>Si,  par  contre,  il  comprend  que  l’élève  a  des  problèmes  et </a:t>
            </a:r>
            <a:r>
              <a:rPr lang="fr-FR" sz="2000" dirty="0" smtClean="0"/>
              <a:t>qu’il </a:t>
            </a:r>
            <a:r>
              <a:rPr lang="fr-FR" sz="2000" dirty="0"/>
              <a:t>a besoin d’aide, son intervention sera probablement plus </a:t>
            </a:r>
            <a:r>
              <a:rPr lang="fr-FR" sz="2000" dirty="0" smtClean="0"/>
              <a:t>efficace</a:t>
            </a:r>
            <a:r>
              <a:rPr lang="fr-FR" sz="2000" dirty="0"/>
              <a:t>. </a:t>
            </a:r>
          </a:p>
        </p:txBody>
      </p:sp>
    </p:spTree>
    <p:extLst>
      <p:ext uri="{BB962C8B-B14F-4D97-AF65-F5344CB8AC3E}">
        <p14:creationId xmlns:p14="http://schemas.microsoft.com/office/powerpoint/2010/main" val="3695435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calcmode="lin" valueType="num">
                                      <p:cBhvr additive="base">
                                        <p:cTn id="3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215662" y="344657"/>
            <a:ext cx="7057292" cy="369332"/>
          </a:xfrm>
          <a:prstGeom prst="rect">
            <a:avLst/>
          </a:prstGeom>
          <a:noFill/>
        </p:spPr>
        <p:txBody>
          <a:bodyPr wrap="square" rtlCol="0">
            <a:spAutoFit/>
          </a:bodyPr>
          <a:lstStyle/>
          <a:p>
            <a:r>
              <a:rPr lang="fr-FR" dirty="0" smtClean="0"/>
              <a:t>DES OUTILS</a:t>
            </a:r>
            <a:endParaRPr lang="fr-FR" dirty="0"/>
          </a:p>
        </p:txBody>
      </p:sp>
      <p:pic>
        <p:nvPicPr>
          <p:cNvPr id="5" name="Image 4"/>
          <p:cNvPicPr>
            <a:picLocks noChangeAspect="1"/>
          </p:cNvPicPr>
          <p:nvPr/>
        </p:nvPicPr>
        <p:blipFill>
          <a:blip r:embed="rId2"/>
          <a:stretch>
            <a:fillRect/>
          </a:stretch>
        </p:blipFill>
        <p:spPr>
          <a:xfrm>
            <a:off x="2215662" y="713989"/>
            <a:ext cx="6942857" cy="857143"/>
          </a:xfrm>
          <a:prstGeom prst="rect">
            <a:avLst/>
          </a:prstGeom>
        </p:spPr>
      </p:pic>
      <p:pic>
        <p:nvPicPr>
          <p:cNvPr id="6" name="Image 5"/>
          <p:cNvPicPr>
            <a:picLocks noChangeAspect="1"/>
          </p:cNvPicPr>
          <p:nvPr/>
        </p:nvPicPr>
        <p:blipFill>
          <a:blip r:embed="rId3"/>
          <a:stretch>
            <a:fillRect/>
          </a:stretch>
        </p:blipFill>
        <p:spPr>
          <a:xfrm>
            <a:off x="1090246" y="1735016"/>
            <a:ext cx="9530862" cy="4665784"/>
          </a:xfrm>
          <a:prstGeom prst="rect">
            <a:avLst/>
          </a:prstGeom>
        </p:spPr>
      </p:pic>
    </p:spTree>
    <p:extLst>
      <p:ext uri="{BB962C8B-B14F-4D97-AF65-F5344CB8AC3E}">
        <p14:creationId xmlns:p14="http://schemas.microsoft.com/office/powerpoint/2010/main" val="32991142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738554" y="187569"/>
            <a:ext cx="10492154" cy="6506308"/>
          </a:xfrm>
          <a:prstGeom prst="rect">
            <a:avLst/>
          </a:prstGeom>
        </p:spPr>
      </p:pic>
    </p:spTree>
    <p:extLst>
      <p:ext uri="{BB962C8B-B14F-4D97-AF65-F5344CB8AC3E}">
        <p14:creationId xmlns:p14="http://schemas.microsoft.com/office/powerpoint/2010/main" val="28499309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474" y="152298"/>
            <a:ext cx="11966916" cy="6186309"/>
          </a:xfrm>
          <a:prstGeom prst="rect">
            <a:avLst/>
          </a:prstGeom>
        </p:spPr>
        <p:txBody>
          <a:bodyPr wrap="square">
            <a:spAutoFit/>
          </a:bodyPr>
          <a:lstStyle/>
          <a:p>
            <a:r>
              <a:rPr lang="fr-FR" sz="2800" dirty="0"/>
              <a:t>Punir ou imposer une conséquence? </a:t>
            </a:r>
            <a:r>
              <a:rPr lang="fr-FR" sz="2800" dirty="0" smtClean="0"/>
              <a:t> </a:t>
            </a:r>
          </a:p>
          <a:p>
            <a:endParaRPr lang="fr-FR" sz="2800" dirty="0"/>
          </a:p>
          <a:p>
            <a:r>
              <a:rPr lang="fr-FR" sz="2000" dirty="0"/>
              <a:t>Après une crise de colère, il est recommandé d’avoir recours à la conséquence plutôt qu’à la punition. </a:t>
            </a:r>
            <a:r>
              <a:rPr lang="fr-FR" sz="2000" dirty="0" smtClean="0"/>
              <a:t>Une conséquence</a:t>
            </a:r>
            <a:r>
              <a:rPr lang="fr-FR" sz="2000" dirty="0"/>
              <a:t>, </a:t>
            </a:r>
            <a:r>
              <a:rPr lang="fr-FR" sz="2000" dirty="0" smtClean="0"/>
              <a:t>contrairement  </a:t>
            </a:r>
            <a:r>
              <a:rPr lang="fr-FR" sz="2000" dirty="0"/>
              <a:t>à </a:t>
            </a:r>
            <a:r>
              <a:rPr lang="fr-FR" sz="2000" dirty="0" smtClean="0"/>
              <a:t>une  </a:t>
            </a:r>
            <a:r>
              <a:rPr lang="fr-FR" sz="2000" dirty="0"/>
              <a:t>punition, </a:t>
            </a:r>
            <a:r>
              <a:rPr lang="fr-FR" sz="2000" dirty="0" smtClean="0"/>
              <a:t>entraîne  </a:t>
            </a:r>
            <a:r>
              <a:rPr lang="fr-FR" sz="2000" dirty="0"/>
              <a:t>systématiquement  une  réparation  du  ou  des  gestes </a:t>
            </a:r>
            <a:r>
              <a:rPr lang="fr-FR" sz="2000" dirty="0" smtClean="0"/>
              <a:t>indésirables</a:t>
            </a:r>
            <a:r>
              <a:rPr lang="fr-FR" sz="2000" dirty="0"/>
              <a:t>.  De  plus,  elle  permet  à  l’élève  de  faire  un  lien  de  cause  à  effet  entre  ses  comportements </a:t>
            </a:r>
            <a:r>
              <a:rPr lang="fr-FR" sz="2000" dirty="0" smtClean="0"/>
              <a:t>indésirables </a:t>
            </a:r>
            <a:r>
              <a:rPr lang="fr-FR" sz="2000" dirty="0"/>
              <a:t>et la situation dans laquelle il se trouve.  </a:t>
            </a:r>
          </a:p>
          <a:p>
            <a:endParaRPr lang="fr-FR" sz="2000" dirty="0" smtClean="0"/>
          </a:p>
          <a:p>
            <a:r>
              <a:rPr lang="fr-FR" sz="2000" dirty="0" smtClean="0"/>
              <a:t>Si </a:t>
            </a:r>
            <a:r>
              <a:rPr lang="fr-FR" sz="2000" dirty="0"/>
              <a:t>le jeune a la maturité nécessaire, il serait bon de décider avec lui de la ou des conséquences auxquelles il </a:t>
            </a:r>
            <a:r>
              <a:rPr lang="fr-FR" sz="2000" dirty="0" smtClean="0"/>
              <a:t>devra  </a:t>
            </a:r>
            <a:r>
              <a:rPr lang="fr-FR" sz="2000" dirty="0"/>
              <a:t>se  plier. </a:t>
            </a:r>
            <a:r>
              <a:rPr lang="fr-FR" sz="2000" dirty="0" smtClean="0"/>
              <a:t>Si  </a:t>
            </a:r>
            <a:r>
              <a:rPr lang="fr-FR" sz="2000" dirty="0"/>
              <a:t>l’enseignant </a:t>
            </a:r>
            <a:r>
              <a:rPr lang="fr-FR" sz="2000" dirty="0" smtClean="0"/>
              <a:t>décide et impose  </a:t>
            </a:r>
            <a:r>
              <a:rPr lang="fr-FR" sz="2000" dirty="0"/>
              <a:t>une </a:t>
            </a:r>
            <a:r>
              <a:rPr lang="fr-FR" sz="2000" dirty="0" smtClean="0"/>
              <a:t>conséquence  </a:t>
            </a:r>
            <a:r>
              <a:rPr lang="fr-FR" sz="2000" dirty="0"/>
              <a:t>lui- </a:t>
            </a:r>
            <a:r>
              <a:rPr lang="fr-FR" sz="2000" dirty="0" smtClean="0"/>
              <a:t>même</a:t>
            </a:r>
            <a:r>
              <a:rPr lang="fr-FR" sz="2000" dirty="0"/>
              <a:t>,  il  doit  s’assurer </a:t>
            </a:r>
            <a:r>
              <a:rPr lang="fr-FR" sz="2000" dirty="0" smtClean="0"/>
              <a:t>que l’élève comprend </a:t>
            </a:r>
            <a:r>
              <a:rPr lang="fr-FR" sz="2000" dirty="0"/>
              <a:t>bien ce qui s’est passé. Ensuite, il devrait l’inciter à prendre conscience des répercussions que ses </a:t>
            </a:r>
            <a:r>
              <a:rPr lang="fr-FR" sz="2000" dirty="0" smtClean="0"/>
              <a:t>gestes </a:t>
            </a:r>
            <a:r>
              <a:rPr lang="fr-FR" sz="2000" dirty="0"/>
              <a:t>ont sur lui-même et sur sa classe. </a:t>
            </a:r>
            <a:endParaRPr lang="fr-FR" sz="2000" dirty="0" smtClean="0"/>
          </a:p>
          <a:p>
            <a:endParaRPr lang="fr-FR" sz="2000" dirty="0"/>
          </a:p>
          <a:p>
            <a:r>
              <a:rPr lang="fr-FR" sz="2000" dirty="0"/>
              <a:t>Il  arrive  parfois  que  l’élève  refuse </a:t>
            </a:r>
            <a:r>
              <a:rPr lang="fr-FR" sz="2000" dirty="0" smtClean="0"/>
              <a:t>de  </a:t>
            </a:r>
            <a:r>
              <a:rPr lang="fr-FR" sz="2000" dirty="0"/>
              <a:t>réparer  son  geste  et  n’accepte  pas  de  coopérer  durant  la </a:t>
            </a:r>
            <a:r>
              <a:rPr lang="fr-FR" sz="2000" dirty="0" smtClean="0"/>
              <a:t>phase </a:t>
            </a:r>
            <a:r>
              <a:rPr lang="fr-FR" sz="2000" dirty="0"/>
              <a:t>de la </a:t>
            </a:r>
            <a:r>
              <a:rPr lang="fr-FR" sz="2000" dirty="0" err="1"/>
              <a:t>postcrise</a:t>
            </a:r>
            <a:r>
              <a:rPr lang="fr-FR" sz="2000" dirty="0"/>
              <a:t>. </a:t>
            </a:r>
            <a:endParaRPr lang="fr-FR" sz="2000" dirty="0" smtClean="0"/>
          </a:p>
          <a:p>
            <a:r>
              <a:rPr lang="fr-FR" sz="2000" dirty="0" smtClean="0"/>
              <a:t>L’enseignant </a:t>
            </a:r>
            <a:r>
              <a:rPr lang="fr-FR" sz="2000" dirty="0"/>
              <a:t>doit alors lui expliquer l’importance de la réparation à la suite d’une crise </a:t>
            </a:r>
            <a:r>
              <a:rPr lang="fr-FR" sz="2000" dirty="0" smtClean="0"/>
              <a:t>de </a:t>
            </a:r>
            <a:r>
              <a:rPr lang="fr-FR" sz="2000" dirty="0"/>
              <a:t>colère. </a:t>
            </a:r>
            <a:endParaRPr lang="fr-FR" sz="2000" dirty="0" smtClean="0"/>
          </a:p>
          <a:p>
            <a:r>
              <a:rPr lang="fr-FR" sz="2000" dirty="0" smtClean="0"/>
              <a:t>Si </a:t>
            </a:r>
            <a:r>
              <a:rPr lang="fr-FR" sz="2000" dirty="0"/>
              <a:t>l’élève refuse toujours d’obtempérer, l’enseignant se verra dans l’obligation de lui imposer, dans </a:t>
            </a:r>
            <a:r>
              <a:rPr lang="fr-FR" sz="2000" dirty="0" smtClean="0"/>
              <a:t>un </a:t>
            </a:r>
            <a:r>
              <a:rPr lang="fr-FR" sz="2000" dirty="0"/>
              <a:t>temps raisonnable, une conséquence qu’il trouve juste. </a:t>
            </a:r>
            <a:endParaRPr lang="fr-FR" sz="2000" dirty="0" smtClean="0"/>
          </a:p>
          <a:p>
            <a:r>
              <a:rPr lang="fr-FR" sz="2000" dirty="0" smtClean="0"/>
              <a:t>Étant </a:t>
            </a:r>
            <a:r>
              <a:rPr lang="fr-FR" sz="2000" dirty="0"/>
              <a:t>donné que l’enseignant fait figure d’autorité, </a:t>
            </a:r>
            <a:r>
              <a:rPr lang="fr-FR" sz="2000" dirty="0" smtClean="0"/>
              <a:t>il  </a:t>
            </a:r>
            <a:r>
              <a:rPr lang="fr-FR" sz="2000" dirty="0"/>
              <a:t>est  crucial  qu’il  ait  le  dernier  mot.  Cela  fait  partie  de  son  rôle  qui  consiste  à  aider  l’élève  à  acquérir  un </a:t>
            </a:r>
            <a:r>
              <a:rPr lang="fr-FR" sz="2000" dirty="0" smtClean="0"/>
              <a:t>meilleur </a:t>
            </a:r>
            <a:r>
              <a:rPr lang="fr-FR" sz="2000" dirty="0"/>
              <a:t>contrôle. </a:t>
            </a:r>
          </a:p>
        </p:txBody>
      </p:sp>
    </p:spTree>
    <p:extLst>
      <p:ext uri="{BB962C8B-B14F-4D97-AF65-F5344CB8AC3E}">
        <p14:creationId xmlns:p14="http://schemas.microsoft.com/office/powerpoint/2010/main" val="1585914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 calcmode="lin" valueType="num">
                                      <p:cBhvr additive="base">
                                        <p:cTn id="3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 calcmode="lin" valueType="num">
                                      <p:cBhvr additive="base">
                                        <p:cTn id="37"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anim calcmode="lin" valueType="num">
                                      <p:cBhvr additive="base">
                                        <p:cTn id="43"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79231" y="339969"/>
            <a:ext cx="5017477" cy="369332"/>
          </a:xfrm>
          <a:prstGeom prst="rect">
            <a:avLst/>
          </a:prstGeom>
          <a:noFill/>
        </p:spPr>
        <p:txBody>
          <a:bodyPr wrap="square" rtlCol="0">
            <a:spAutoFit/>
          </a:bodyPr>
          <a:lstStyle/>
          <a:p>
            <a:r>
              <a:rPr lang="fr-FR" dirty="0" smtClean="0"/>
              <a:t>DES OUTILS</a:t>
            </a:r>
            <a:endParaRPr lang="fr-FR" dirty="0"/>
          </a:p>
        </p:txBody>
      </p:sp>
      <p:pic>
        <p:nvPicPr>
          <p:cNvPr id="3" name="Image 2"/>
          <p:cNvPicPr>
            <a:picLocks noChangeAspect="1"/>
          </p:cNvPicPr>
          <p:nvPr/>
        </p:nvPicPr>
        <p:blipFill>
          <a:blip r:embed="rId2"/>
          <a:stretch>
            <a:fillRect/>
          </a:stretch>
        </p:blipFill>
        <p:spPr>
          <a:xfrm>
            <a:off x="2627497" y="119873"/>
            <a:ext cx="6866667" cy="809524"/>
          </a:xfrm>
          <a:prstGeom prst="rect">
            <a:avLst/>
          </a:prstGeom>
        </p:spPr>
      </p:pic>
      <p:pic>
        <p:nvPicPr>
          <p:cNvPr id="4" name="Image 3"/>
          <p:cNvPicPr>
            <a:picLocks noChangeAspect="1"/>
          </p:cNvPicPr>
          <p:nvPr/>
        </p:nvPicPr>
        <p:blipFill>
          <a:blip r:embed="rId3"/>
          <a:stretch>
            <a:fillRect/>
          </a:stretch>
        </p:blipFill>
        <p:spPr>
          <a:xfrm>
            <a:off x="1336430" y="929397"/>
            <a:ext cx="10086535" cy="2403230"/>
          </a:xfrm>
          <a:prstGeom prst="rect">
            <a:avLst/>
          </a:prstGeom>
        </p:spPr>
      </p:pic>
      <p:pic>
        <p:nvPicPr>
          <p:cNvPr id="5" name="Image 4"/>
          <p:cNvPicPr>
            <a:picLocks noChangeAspect="1"/>
          </p:cNvPicPr>
          <p:nvPr/>
        </p:nvPicPr>
        <p:blipFill>
          <a:blip r:embed="rId4"/>
          <a:stretch>
            <a:fillRect/>
          </a:stretch>
        </p:blipFill>
        <p:spPr>
          <a:xfrm>
            <a:off x="1336431" y="3432517"/>
            <a:ext cx="10086534" cy="3355490"/>
          </a:xfrm>
          <a:prstGeom prst="rect">
            <a:avLst/>
          </a:prstGeom>
        </p:spPr>
      </p:pic>
    </p:spTree>
    <p:extLst>
      <p:ext uri="{BB962C8B-B14F-4D97-AF65-F5344CB8AC3E}">
        <p14:creationId xmlns:p14="http://schemas.microsoft.com/office/powerpoint/2010/main" val="40170675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184031" y="351692"/>
            <a:ext cx="7432431" cy="523220"/>
          </a:xfrm>
          <a:prstGeom prst="rect">
            <a:avLst/>
          </a:prstGeom>
          <a:noFill/>
        </p:spPr>
        <p:txBody>
          <a:bodyPr wrap="square" rtlCol="0">
            <a:spAutoFit/>
          </a:bodyPr>
          <a:lstStyle/>
          <a:p>
            <a:r>
              <a:rPr lang="fr-FR" sz="2800" dirty="0" smtClean="0"/>
              <a:t>Mesures de soutien et conséquences</a:t>
            </a:r>
            <a:endParaRPr lang="fr-FR" sz="2800" dirty="0"/>
          </a:p>
        </p:txBody>
      </p:sp>
      <p:sp>
        <p:nvSpPr>
          <p:cNvPr id="3" name="Rectangle 2"/>
          <p:cNvSpPr/>
          <p:nvPr/>
        </p:nvSpPr>
        <p:spPr>
          <a:xfrm>
            <a:off x="1031631" y="807276"/>
            <a:ext cx="10743027" cy="1323439"/>
          </a:xfrm>
          <a:prstGeom prst="rect">
            <a:avLst/>
          </a:prstGeom>
        </p:spPr>
        <p:txBody>
          <a:bodyPr wrap="square">
            <a:spAutoFit/>
          </a:bodyPr>
          <a:lstStyle/>
          <a:p>
            <a:r>
              <a:rPr lang="fr-FR" sz="2000" dirty="0"/>
              <a:t>L’application des mesures de soutien et des conséquences s’effectuera suite à l’analyse de la situation de </a:t>
            </a:r>
            <a:r>
              <a:rPr lang="fr-FR" sz="2000" dirty="0" smtClean="0"/>
              <a:t>l’élève </a:t>
            </a:r>
            <a:r>
              <a:rPr lang="fr-FR" sz="2000" dirty="0"/>
              <a:t>en lien avec la nature, la gravité et la fréquence des comportements de celui ‐ ci. </a:t>
            </a:r>
            <a:endParaRPr lang="fr-FR" sz="2000" dirty="0" smtClean="0"/>
          </a:p>
          <a:p>
            <a:r>
              <a:rPr lang="fr-FR" sz="2000" dirty="0" smtClean="0"/>
              <a:t>Certaines </a:t>
            </a:r>
            <a:r>
              <a:rPr lang="fr-FR" sz="2000" dirty="0"/>
              <a:t>mesures de </a:t>
            </a:r>
            <a:r>
              <a:rPr lang="fr-FR" sz="2000" dirty="0" smtClean="0"/>
              <a:t>soutien </a:t>
            </a:r>
            <a:r>
              <a:rPr lang="fr-FR" sz="2000" dirty="0"/>
              <a:t>ou conséquences nécessitent une décision du conseil des maîtres notifiées si besoins dans le cadre </a:t>
            </a:r>
            <a:r>
              <a:rPr lang="fr-FR" sz="2000" dirty="0" smtClean="0"/>
              <a:t>d’un </a:t>
            </a:r>
            <a:r>
              <a:rPr lang="fr-FR" sz="2000" dirty="0"/>
              <a:t>PPRE. </a:t>
            </a:r>
          </a:p>
        </p:txBody>
      </p:sp>
      <p:pic>
        <p:nvPicPr>
          <p:cNvPr id="7" name="Image 6"/>
          <p:cNvPicPr>
            <a:picLocks noChangeAspect="1"/>
          </p:cNvPicPr>
          <p:nvPr/>
        </p:nvPicPr>
        <p:blipFill>
          <a:blip r:embed="rId2"/>
          <a:stretch>
            <a:fillRect/>
          </a:stretch>
        </p:blipFill>
        <p:spPr>
          <a:xfrm>
            <a:off x="579119" y="2264898"/>
            <a:ext cx="5033890" cy="4519407"/>
          </a:xfrm>
          <a:prstGeom prst="rect">
            <a:avLst/>
          </a:prstGeom>
        </p:spPr>
      </p:pic>
      <p:pic>
        <p:nvPicPr>
          <p:cNvPr id="8" name="Image 7"/>
          <p:cNvPicPr>
            <a:picLocks noChangeAspect="1"/>
          </p:cNvPicPr>
          <p:nvPr/>
        </p:nvPicPr>
        <p:blipFill>
          <a:blip r:embed="rId3"/>
          <a:stretch>
            <a:fillRect/>
          </a:stretch>
        </p:blipFill>
        <p:spPr>
          <a:xfrm>
            <a:off x="6513342" y="2264898"/>
            <a:ext cx="5022166" cy="4445712"/>
          </a:xfrm>
          <a:prstGeom prst="rect">
            <a:avLst/>
          </a:prstGeom>
        </p:spPr>
      </p:pic>
    </p:spTree>
    <p:extLst>
      <p:ext uri="{BB962C8B-B14F-4D97-AF65-F5344CB8AC3E}">
        <p14:creationId xmlns:p14="http://schemas.microsoft.com/office/powerpoint/2010/main" val="675271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5442" y="169675"/>
            <a:ext cx="2678723" cy="1325563"/>
          </a:xfrm>
        </p:spPr>
        <p:txBody>
          <a:bodyPr/>
          <a:lstStyle/>
          <a:p>
            <a:r>
              <a:rPr lang="fr-FR" dirty="0" smtClean="0"/>
              <a:t>Ressource: </a:t>
            </a:r>
            <a:endParaRPr lang="fr-FR" dirty="0"/>
          </a:p>
        </p:txBody>
      </p:sp>
      <p:pic>
        <p:nvPicPr>
          <p:cNvPr id="4" name="Espace réservé du contenu 3"/>
          <p:cNvPicPr>
            <a:picLocks noGrp="1" noChangeAspect="1"/>
          </p:cNvPicPr>
          <p:nvPr>
            <p:ph idx="1"/>
          </p:nvPr>
        </p:nvPicPr>
        <p:blipFill>
          <a:blip r:embed="rId2"/>
          <a:stretch>
            <a:fillRect/>
          </a:stretch>
        </p:blipFill>
        <p:spPr>
          <a:xfrm>
            <a:off x="267286" y="1477108"/>
            <a:ext cx="3854548" cy="5120640"/>
          </a:xfrm>
          <a:prstGeom prst="rect">
            <a:avLst/>
          </a:prstGeom>
        </p:spPr>
      </p:pic>
      <p:pic>
        <p:nvPicPr>
          <p:cNvPr id="5" name="Image 4"/>
          <p:cNvPicPr>
            <a:picLocks noChangeAspect="1"/>
          </p:cNvPicPr>
          <p:nvPr/>
        </p:nvPicPr>
        <p:blipFill>
          <a:blip r:embed="rId3"/>
          <a:stretch>
            <a:fillRect/>
          </a:stretch>
        </p:blipFill>
        <p:spPr>
          <a:xfrm>
            <a:off x="3516923" y="0"/>
            <a:ext cx="7066667" cy="1495238"/>
          </a:xfrm>
          <a:prstGeom prst="rect">
            <a:avLst/>
          </a:prstGeom>
        </p:spPr>
      </p:pic>
      <p:pic>
        <p:nvPicPr>
          <p:cNvPr id="6" name="Image 5"/>
          <p:cNvPicPr>
            <a:picLocks noChangeAspect="1"/>
          </p:cNvPicPr>
          <p:nvPr/>
        </p:nvPicPr>
        <p:blipFill>
          <a:blip r:embed="rId4"/>
          <a:stretch>
            <a:fillRect/>
          </a:stretch>
        </p:blipFill>
        <p:spPr>
          <a:xfrm>
            <a:off x="5430130" y="1495238"/>
            <a:ext cx="5923670" cy="5054314"/>
          </a:xfrm>
          <a:prstGeom prst="rect">
            <a:avLst/>
          </a:prstGeom>
        </p:spPr>
      </p:pic>
    </p:spTree>
    <p:extLst>
      <p:ext uri="{BB962C8B-B14F-4D97-AF65-F5344CB8AC3E}">
        <p14:creationId xmlns:p14="http://schemas.microsoft.com/office/powerpoint/2010/main" val="11270461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90600" y="224449"/>
            <a:ext cx="10515600" cy="608652"/>
          </a:xfrm>
        </p:spPr>
        <p:txBody>
          <a:bodyPr>
            <a:normAutofit fontScale="90000"/>
          </a:bodyPr>
          <a:lstStyle/>
          <a:p>
            <a:pPr algn="ctr"/>
            <a:r>
              <a:rPr lang="fr-FR" dirty="0" smtClean="0"/>
              <a:t>Qu’est-ce que la colère?</a:t>
            </a:r>
            <a:endParaRPr lang="fr-FR" dirty="0"/>
          </a:p>
        </p:txBody>
      </p:sp>
      <p:sp>
        <p:nvSpPr>
          <p:cNvPr id="3" name="Espace réservé du contenu 2"/>
          <p:cNvSpPr>
            <a:spLocks noGrp="1"/>
          </p:cNvSpPr>
          <p:nvPr>
            <p:ph idx="1"/>
          </p:nvPr>
        </p:nvSpPr>
        <p:spPr>
          <a:xfrm>
            <a:off x="838200" y="1080655"/>
            <a:ext cx="10515600" cy="5096308"/>
          </a:xfrm>
        </p:spPr>
        <p:txBody>
          <a:bodyPr>
            <a:normAutofit fontScale="92500" lnSpcReduction="20000"/>
          </a:bodyPr>
          <a:lstStyle/>
          <a:p>
            <a:r>
              <a:rPr lang="fr-FR" dirty="0" smtClean="0"/>
              <a:t> La colère est déclenchée par une gamme  d’émotions négatives  :  douleur,  exaspération, solitude, ennui,  peur,  rejet, jalousie,  déception,  embarras,  dépression,  humiliation…  </a:t>
            </a:r>
          </a:p>
          <a:p>
            <a:r>
              <a:rPr lang="fr-FR" dirty="0" smtClean="0"/>
              <a:t>Il est plus facile de comprendre et de traiter ces émotions que la colère qu’elles engendrent. </a:t>
            </a:r>
          </a:p>
          <a:p>
            <a:r>
              <a:rPr lang="fr-FR" dirty="0" smtClean="0"/>
              <a:t>La colère englobe un large éventail de réactions: taper du pied, froncer les sourcils, lancer son crayon contre  le  mur, hurler, proférer  des  menaces, mais aussi : refus  silencieux  de  répondre à une consigne, insolence, sarcasme… </a:t>
            </a:r>
          </a:p>
          <a:p>
            <a:r>
              <a:rPr lang="fr-FR" dirty="0"/>
              <a:t>T</a:t>
            </a:r>
            <a:r>
              <a:rPr lang="fr-FR" dirty="0" smtClean="0"/>
              <a:t>oute colère n’est pas nocive. La colère peut être utile lorsqu’elle nous incite à prendre les mesures appropriées pour estomper la douleur (se dresser contre quelqu’un qui nous offense, nous. Ainsi, la colère est une réaction normale chez un jeune qui est victime d’injustices répétées.  </a:t>
            </a:r>
          </a:p>
          <a:p>
            <a:r>
              <a:rPr lang="fr-FR" dirty="0" smtClean="0"/>
              <a:t>La colère peut aussi traduire l’exaspération d’un élève qui n’obtient pas les  résultats voulus, en dépit de ses efforts. </a:t>
            </a:r>
            <a:endParaRPr lang="fr-FR" dirty="0"/>
          </a:p>
        </p:txBody>
      </p:sp>
    </p:spTree>
    <p:extLst>
      <p:ext uri="{BB962C8B-B14F-4D97-AF65-F5344CB8AC3E}">
        <p14:creationId xmlns:p14="http://schemas.microsoft.com/office/powerpoint/2010/main" val="139848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994752"/>
          </a:xfrm>
        </p:spPr>
        <p:txBody>
          <a:bodyPr/>
          <a:lstStyle/>
          <a:p>
            <a:r>
              <a:rPr lang="fr-FR" dirty="0" smtClean="0"/>
              <a:t>Identifier l’arrivée d’une crise:</a:t>
            </a:r>
            <a:endParaRPr lang="fr-FR" dirty="0"/>
          </a:p>
        </p:txBody>
      </p:sp>
      <p:sp>
        <p:nvSpPr>
          <p:cNvPr id="3" name="Espace réservé du contenu 2"/>
          <p:cNvSpPr>
            <a:spLocks noGrp="1"/>
          </p:cNvSpPr>
          <p:nvPr>
            <p:ph idx="1"/>
          </p:nvPr>
        </p:nvSpPr>
        <p:spPr/>
        <p:txBody>
          <a:bodyPr/>
          <a:lstStyle/>
          <a:p>
            <a:pPr marL="0" indent="0">
              <a:buNone/>
            </a:pPr>
            <a:r>
              <a:rPr lang="fr-FR" dirty="0" smtClean="0"/>
              <a:t>L’enseignant peut constater qu’une crise de colère suit habituellement trois phases :  </a:t>
            </a:r>
          </a:p>
          <a:p>
            <a:pPr>
              <a:buFont typeface="Wingdings" panose="05000000000000000000" pitchFamily="2" charset="2"/>
              <a:buChar char="Ø"/>
            </a:pPr>
            <a:r>
              <a:rPr lang="fr-FR" dirty="0" smtClean="0"/>
              <a:t>Phase d’escalade</a:t>
            </a:r>
          </a:p>
          <a:p>
            <a:pPr>
              <a:buFont typeface="Wingdings" panose="05000000000000000000" pitchFamily="2" charset="2"/>
              <a:buChar char="Ø"/>
            </a:pPr>
            <a:r>
              <a:rPr lang="fr-FR" dirty="0"/>
              <a:t>L</a:t>
            </a:r>
            <a:r>
              <a:rPr lang="fr-FR" dirty="0" smtClean="0"/>
              <a:t>a crise</a:t>
            </a:r>
          </a:p>
          <a:p>
            <a:pPr>
              <a:buFont typeface="Wingdings" panose="05000000000000000000" pitchFamily="2" charset="2"/>
              <a:buChar char="Ø"/>
            </a:pPr>
            <a:r>
              <a:rPr lang="fr-FR" dirty="0"/>
              <a:t>L</a:t>
            </a:r>
            <a:r>
              <a:rPr lang="fr-FR" dirty="0" smtClean="0"/>
              <a:t>a </a:t>
            </a:r>
            <a:r>
              <a:rPr lang="fr-FR" dirty="0" err="1" smtClean="0"/>
              <a:t>postcrise</a:t>
            </a:r>
            <a:r>
              <a:rPr lang="fr-FR" dirty="0" smtClean="0"/>
              <a:t>. </a:t>
            </a:r>
            <a:endParaRPr lang="fr-FR" dirty="0"/>
          </a:p>
        </p:txBody>
      </p:sp>
    </p:spTree>
    <p:extLst>
      <p:ext uri="{BB962C8B-B14F-4D97-AF65-F5344CB8AC3E}">
        <p14:creationId xmlns:p14="http://schemas.microsoft.com/office/powerpoint/2010/main" val="11348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234462" y="228455"/>
            <a:ext cx="5310553" cy="4824191"/>
          </a:xfrm>
          <a:prstGeom prst="rect">
            <a:avLst/>
          </a:prstGeom>
        </p:spPr>
      </p:pic>
      <p:pic>
        <p:nvPicPr>
          <p:cNvPr id="5" name="Image 4"/>
          <p:cNvPicPr>
            <a:picLocks noChangeAspect="1"/>
          </p:cNvPicPr>
          <p:nvPr/>
        </p:nvPicPr>
        <p:blipFill>
          <a:blip r:embed="rId3"/>
          <a:stretch>
            <a:fillRect/>
          </a:stretch>
        </p:blipFill>
        <p:spPr>
          <a:xfrm>
            <a:off x="5920155" y="228455"/>
            <a:ext cx="5908430" cy="3136068"/>
          </a:xfrm>
          <a:prstGeom prst="rect">
            <a:avLst/>
          </a:prstGeom>
        </p:spPr>
      </p:pic>
      <p:sp>
        <p:nvSpPr>
          <p:cNvPr id="6" name="ZoneTexte 5"/>
          <p:cNvSpPr txBox="1"/>
          <p:nvPr/>
        </p:nvSpPr>
        <p:spPr>
          <a:xfrm>
            <a:off x="8049034" y="4966170"/>
            <a:ext cx="3194462" cy="584775"/>
          </a:xfrm>
          <a:prstGeom prst="rect">
            <a:avLst/>
          </a:prstGeom>
          <a:noFill/>
        </p:spPr>
        <p:txBody>
          <a:bodyPr wrap="square" rtlCol="0">
            <a:spAutoFit/>
          </a:bodyPr>
          <a:lstStyle/>
          <a:p>
            <a:r>
              <a:rPr lang="fr-FR" sz="3200" dirty="0" smtClean="0"/>
              <a:t>Phase d’escalade</a:t>
            </a:r>
            <a:endParaRPr lang="fr-FR" sz="3200" dirty="0"/>
          </a:p>
        </p:txBody>
      </p:sp>
    </p:spTree>
    <p:extLst>
      <p:ext uri="{BB962C8B-B14F-4D97-AF65-F5344CB8AC3E}">
        <p14:creationId xmlns:p14="http://schemas.microsoft.com/office/powerpoint/2010/main" val="232951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211015" y="42204"/>
            <a:ext cx="5824025" cy="6815796"/>
          </a:xfrm>
          <a:prstGeom prst="rect">
            <a:avLst/>
          </a:prstGeom>
        </p:spPr>
      </p:pic>
      <p:pic>
        <p:nvPicPr>
          <p:cNvPr id="5" name="Image 4"/>
          <p:cNvPicPr>
            <a:picLocks noChangeAspect="1"/>
          </p:cNvPicPr>
          <p:nvPr/>
        </p:nvPicPr>
        <p:blipFill>
          <a:blip r:embed="rId3"/>
          <a:stretch>
            <a:fillRect/>
          </a:stretch>
        </p:blipFill>
        <p:spPr>
          <a:xfrm>
            <a:off x="6212058" y="42204"/>
            <a:ext cx="5843953" cy="6815795"/>
          </a:xfrm>
          <a:prstGeom prst="rect">
            <a:avLst/>
          </a:prstGeom>
        </p:spPr>
      </p:pic>
    </p:spTree>
    <p:extLst>
      <p:ext uri="{BB962C8B-B14F-4D97-AF65-F5344CB8AC3E}">
        <p14:creationId xmlns:p14="http://schemas.microsoft.com/office/powerpoint/2010/main" val="3352685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273133" y="83126"/>
            <a:ext cx="6092498" cy="6774873"/>
          </a:xfrm>
          <a:prstGeom prst="rect">
            <a:avLst/>
          </a:prstGeom>
        </p:spPr>
      </p:pic>
      <p:sp>
        <p:nvSpPr>
          <p:cNvPr id="5" name="ZoneTexte 4"/>
          <p:cNvSpPr txBox="1"/>
          <p:nvPr/>
        </p:nvSpPr>
        <p:spPr>
          <a:xfrm>
            <a:off x="6705600" y="308758"/>
            <a:ext cx="4884717" cy="4801314"/>
          </a:xfrm>
          <a:prstGeom prst="rect">
            <a:avLst/>
          </a:prstGeom>
          <a:noFill/>
          <a:ln>
            <a:solidFill>
              <a:schemeClr val="tx1"/>
            </a:solidFill>
          </a:ln>
        </p:spPr>
        <p:txBody>
          <a:bodyPr wrap="square" rtlCol="0">
            <a:spAutoFit/>
          </a:bodyPr>
          <a:lstStyle/>
          <a:p>
            <a:r>
              <a:rPr lang="fr-FR" dirty="0" smtClean="0"/>
              <a:t>Le ton de voix et l’attitude sont souvent déterminant durant  la  phase  de  l’escalade de la  colère: </a:t>
            </a:r>
          </a:p>
          <a:p>
            <a:r>
              <a:rPr lang="fr-FR" dirty="0" smtClean="0"/>
              <a:t>Il faut éviter  le  ton  condescendant  ou  culpabilisant. La gentillesse est de mise. </a:t>
            </a:r>
          </a:p>
          <a:p>
            <a:endParaRPr lang="fr-FR" dirty="0" smtClean="0"/>
          </a:p>
          <a:p>
            <a:r>
              <a:rPr lang="fr-FR" dirty="0" smtClean="0"/>
              <a:t>Il faut permettre à l’élève de verbaliser sa frustration et lui faire sentir qu’il reçoit de  l’appui.  Si  on  réussit  à  désamorcer  la  crise, l’élève va ainsi apprendre à contrôler ses émotions. </a:t>
            </a:r>
          </a:p>
          <a:p>
            <a:endParaRPr lang="fr-FR" dirty="0" smtClean="0"/>
          </a:p>
          <a:p>
            <a:r>
              <a:rPr lang="fr-FR" dirty="0" smtClean="0"/>
              <a:t>Le moment de recul </a:t>
            </a:r>
          </a:p>
          <a:p>
            <a:r>
              <a:rPr lang="fr-FR" dirty="0" smtClean="0"/>
              <a:t>Si  vous n’avez  pas  le  temps de faire  parler  l’élève, faites-le patienter 5 à 10 minutes. Cela lui permettra d’apprendre à différer son agressivité (à prendre du recul) et à augmenter sa tolérance à la frustration. </a:t>
            </a:r>
            <a:endParaRPr lang="fr-FR" dirty="0"/>
          </a:p>
        </p:txBody>
      </p:sp>
    </p:spTree>
    <p:extLst>
      <p:ext uri="{BB962C8B-B14F-4D97-AF65-F5344CB8AC3E}">
        <p14:creationId xmlns:p14="http://schemas.microsoft.com/office/powerpoint/2010/main" val="1186358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 calcmode="lin" valueType="num">
                                      <p:cBhvr additive="base">
                                        <p:cTn id="20"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 calcmode="lin" valueType="num">
                                      <p:cBhvr additive="base">
                                        <p:cTn id="26"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 calcmode="lin" valueType="num">
                                      <p:cBhvr additive="base">
                                        <p:cTn id="32"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 calcmode="lin" valueType="num">
                                      <p:cBhvr additive="base">
                                        <p:cTn id="38"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5">
                                            <p:txEl>
                                              <p:pRg st="6" end="6"/>
                                            </p:txEl>
                                          </p:spTgt>
                                        </p:tgtEl>
                                        <p:attrNameLst>
                                          <p:attrName>style.visibility</p:attrName>
                                        </p:attrNameLst>
                                      </p:cBhvr>
                                      <p:to>
                                        <p:strVal val="visible"/>
                                      </p:to>
                                    </p:set>
                                    <p:anim calcmode="lin" valueType="num">
                                      <p:cBhvr additive="base">
                                        <p:cTn id="44"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01881"/>
            <a:ext cx="10515600" cy="617517"/>
          </a:xfrm>
        </p:spPr>
        <p:txBody>
          <a:bodyPr>
            <a:normAutofit fontScale="90000"/>
          </a:bodyPr>
          <a:lstStyle/>
          <a:p>
            <a:r>
              <a:rPr lang="fr-FR" dirty="0" smtClean="0"/>
              <a:t>Choisir le type et la nature de l’intervention</a:t>
            </a:r>
            <a:endParaRPr lang="fr-FR" dirty="0"/>
          </a:p>
        </p:txBody>
      </p:sp>
      <p:sp>
        <p:nvSpPr>
          <p:cNvPr id="4" name="ZoneTexte 3"/>
          <p:cNvSpPr txBox="1"/>
          <p:nvPr/>
        </p:nvSpPr>
        <p:spPr>
          <a:xfrm>
            <a:off x="492522" y="1037264"/>
            <a:ext cx="10574063" cy="5632311"/>
          </a:xfrm>
          <a:prstGeom prst="rect">
            <a:avLst/>
          </a:prstGeom>
          <a:noFill/>
        </p:spPr>
        <p:txBody>
          <a:bodyPr wrap="square" rtlCol="0">
            <a:spAutoFit/>
          </a:bodyPr>
          <a:lstStyle/>
          <a:p>
            <a:r>
              <a:rPr lang="fr-FR" sz="2400" dirty="0" smtClean="0"/>
              <a:t>TYPE:</a:t>
            </a:r>
          </a:p>
          <a:p>
            <a:r>
              <a:rPr lang="fr-FR" sz="2400" dirty="0" smtClean="0"/>
              <a:t>L’enseignant intervient seul:</a:t>
            </a:r>
          </a:p>
          <a:p>
            <a:r>
              <a:rPr lang="fr-FR" sz="2400" dirty="0" smtClean="0"/>
              <a:t>Avoir une attitude ouverte et ne pas être sur la défensive</a:t>
            </a:r>
          </a:p>
          <a:p>
            <a:r>
              <a:rPr lang="fr-FR" sz="2400" dirty="0" smtClean="0"/>
              <a:t>Adopter des attitudes et des gestes sécurisants</a:t>
            </a:r>
          </a:p>
          <a:p>
            <a:r>
              <a:rPr lang="fr-FR" sz="2400" dirty="0" smtClean="0"/>
              <a:t>Contrôler ses émotions et garder son sang froid</a:t>
            </a:r>
          </a:p>
          <a:p>
            <a:endParaRPr lang="fr-FR" sz="2400" dirty="0"/>
          </a:p>
          <a:p>
            <a:r>
              <a:rPr lang="fr-FR" sz="2400" dirty="0" smtClean="0"/>
              <a:t>L’enseignant intervient avec un autre membre de l’école:</a:t>
            </a:r>
          </a:p>
          <a:p>
            <a:r>
              <a:rPr lang="fr-FR" sz="2400" dirty="0" smtClean="0"/>
              <a:t>S’entendre préalablement sur la façon d’aborder l’élève</a:t>
            </a:r>
          </a:p>
          <a:p>
            <a:r>
              <a:rPr lang="fr-FR" sz="2400" dirty="0" smtClean="0"/>
              <a:t>Définir les rôles de chacun et les respecter</a:t>
            </a:r>
          </a:p>
          <a:p>
            <a:r>
              <a:rPr lang="fr-FR" sz="2400" dirty="0" smtClean="0"/>
              <a:t>Mêmes attitudes (ouverte et sécurisante)</a:t>
            </a:r>
          </a:p>
          <a:p>
            <a:endParaRPr lang="fr-FR" sz="2400" dirty="0" smtClean="0"/>
          </a:p>
          <a:p>
            <a:r>
              <a:rPr lang="fr-FR" sz="2400" dirty="0" smtClean="0"/>
              <a:t>L’enseignant fait intervenir un tiers:</a:t>
            </a:r>
          </a:p>
          <a:p>
            <a:r>
              <a:rPr lang="fr-FR" sz="2400" dirty="0" smtClean="0"/>
              <a:t>Ce tiers doit être désigné et reconnu comme intervenant</a:t>
            </a:r>
          </a:p>
          <a:p>
            <a:r>
              <a:rPr lang="fr-FR" sz="2400" dirty="0" smtClean="0"/>
              <a:t>Mêmes attitudes (ouverte et sécurisante)</a:t>
            </a:r>
          </a:p>
          <a:p>
            <a:r>
              <a:rPr lang="fr-FR" sz="2400" dirty="0" smtClean="0"/>
              <a:t>L’enseignant et le tiers rédigent conjointement le rapport d’incident</a:t>
            </a:r>
            <a:endParaRPr lang="fr-FR" sz="2400" dirty="0"/>
          </a:p>
        </p:txBody>
      </p:sp>
    </p:spTree>
    <p:extLst>
      <p:ext uri="{BB962C8B-B14F-4D97-AF65-F5344CB8AC3E}">
        <p14:creationId xmlns:p14="http://schemas.microsoft.com/office/powerpoint/2010/main" val="317510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additive="base">
                                        <p:cTn id="3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 calcmode="lin" valueType="num">
                                      <p:cBhvr additive="base">
                                        <p:cTn id="5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
                                            <p:txEl>
                                              <p:pRg st="9" end="9"/>
                                            </p:txEl>
                                          </p:spTgt>
                                        </p:tgtEl>
                                        <p:attrNameLst>
                                          <p:attrName>style.visibility</p:attrName>
                                        </p:attrNameLst>
                                      </p:cBhvr>
                                      <p:to>
                                        <p:strVal val="visible"/>
                                      </p:to>
                                    </p:set>
                                    <p:anim calcmode="lin" valueType="num">
                                      <p:cBhvr additive="base">
                                        <p:cTn id="61"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
                                            <p:txEl>
                                              <p:pRg st="11" end="11"/>
                                            </p:txEl>
                                          </p:spTgt>
                                        </p:tgtEl>
                                        <p:attrNameLst>
                                          <p:attrName>style.visibility</p:attrName>
                                        </p:attrNameLst>
                                      </p:cBhvr>
                                      <p:to>
                                        <p:strVal val="visible"/>
                                      </p:to>
                                    </p:set>
                                    <p:anim calcmode="lin" valueType="num">
                                      <p:cBhvr additive="base">
                                        <p:cTn id="67"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4">
                                            <p:txEl>
                                              <p:pRg st="12" end="12"/>
                                            </p:txEl>
                                          </p:spTgt>
                                        </p:tgtEl>
                                        <p:attrNameLst>
                                          <p:attrName>style.visibility</p:attrName>
                                        </p:attrNameLst>
                                      </p:cBhvr>
                                      <p:to>
                                        <p:strVal val="visible"/>
                                      </p:to>
                                    </p:set>
                                    <p:anim calcmode="lin" valueType="num">
                                      <p:cBhvr additive="base">
                                        <p:cTn id="73"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4">
                                            <p:txEl>
                                              <p:pRg st="13" end="13"/>
                                            </p:txEl>
                                          </p:spTgt>
                                        </p:tgtEl>
                                        <p:attrNameLst>
                                          <p:attrName>style.visibility</p:attrName>
                                        </p:attrNameLst>
                                      </p:cBhvr>
                                      <p:to>
                                        <p:strVal val="visible"/>
                                      </p:to>
                                    </p:set>
                                    <p:anim calcmode="lin" valueType="num">
                                      <p:cBhvr additive="base">
                                        <p:cTn id="79"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4">
                                            <p:txEl>
                                              <p:pRg st="14" end="14"/>
                                            </p:txEl>
                                          </p:spTgt>
                                        </p:tgtEl>
                                        <p:attrNameLst>
                                          <p:attrName>style.visibility</p:attrName>
                                        </p:attrNameLst>
                                      </p:cBhvr>
                                      <p:to>
                                        <p:strVal val="visible"/>
                                      </p:to>
                                    </p:set>
                                    <p:anim calcmode="lin" valueType="num">
                                      <p:cBhvr additive="base">
                                        <p:cTn id="85" dur="500" fill="hold"/>
                                        <p:tgtEl>
                                          <p:spTgt spid="4">
                                            <p:txEl>
                                              <p:pRg st="14" end="14"/>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4">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5358" y="495300"/>
            <a:ext cx="10779617" cy="5057988"/>
          </a:xfrm>
          <a:prstGeom prst="rect">
            <a:avLst/>
          </a:prstGeom>
        </p:spPr>
        <p:txBody>
          <a:bodyPr wrap="square">
            <a:spAutoFit/>
          </a:bodyPr>
          <a:lstStyle/>
          <a:p>
            <a:pPr marL="6350" indent="-6350">
              <a:lnSpc>
                <a:spcPct val="107000"/>
              </a:lnSpc>
              <a:spcAft>
                <a:spcPts val="0"/>
              </a:spcAft>
            </a:pPr>
            <a:r>
              <a:rPr lang="fr-FR" sz="2400" b="1" dirty="0" smtClean="0">
                <a:solidFill>
                  <a:srgbClr val="000000"/>
                </a:solidFill>
                <a:latin typeface="Times New Roman" panose="02020603050405020304" pitchFamily="18" charset="0"/>
                <a:ea typeface="Times New Roman" panose="02020603050405020304" pitchFamily="18" charset="0"/>
              </a:rPr>
              <a:t>NATURE de l’intervention:</a:t>
            </a:r>
          </a:p>
          <a:p>
            <a:pPr marL="342900" lvl="0" indent="-342900" fontAlgn="base">
              <a:lnSpc>
                <a:spcPct val="99000"/>
              </a:lnSpc>
              <a:spcAft>
                <a:spcPts val="0"/>
              </a:spcAft>
              <a:buClr>
                <a:srgbClr val="000000"/>
              </a:buClr>
              <a:buSzPts val="1200"/>
              <a:buFont typeface="Arial" panose="020B0604020202020204" pitchFamily="34" charset="0"/>
              <a:buChar char="–"/>
            </a:pPr>
            <a:r>
              <a:rPr lang="fr-FR" sz="2000" dirty="0" smtClean="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essayer </a:t>
            </a:r>
            <a:r>
              <a:rPr lang="fr-FR" sz="20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d’abord d’</a:t>
            </a:r>
            <a:r>
              <a:rPr lang="fr-FR" sz="2000" b="1"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intervenir verbalement</a:t>
            </a:r>
            <a:r>
              <a:rPr lang="fr-FR" sz="20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de façon posée (non autoritaire) et inciter l’élève à se calmer; </a:t>
            </a:r>
            <a:endParaRPr lang="fr-FR" sz="2000" dirty="0">
              <a:solidFill>
                <a:srgbClr val="000000"/>
              </a:solidFill>
              <a:latin typeface="Times New Roman" panose="02020603050405020304" pitchFamily="18" charset="0"/>
              <a:ea typeface="Times New Roman" panose="02020603050405020304" pitchFamily="18" charset="0"/>
            </a:endParaRPr>
          </a:p>
          <a:p>
            <a:pPr marL="342900" lvl="0" indent="-342900" fontAlgn="base">
              <a:lnSpc>
                <a:spcPct val="99000"/>
              </a:lnSpc>
              <a:spcAft>
                <a:spcPts val="0"/>
              </a:spcAft>
              <a:buClr>
                <a:srgbClr val="000000"/>
              </a:buClr>
              <a:buSzPts val="1200"/>
              <a:buFont typeface="Arial" panose="020B0604020202020204" pitchFamily="34" charset="0"/>
              <a:buChar char="–"/>
            </a:pPr>
            <a:r>
              <a:rPr lang="fr-FR" sz="2000" b="1"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s’approcher lentement de l’élève</a:t>
            </a:r>
            <a:r>
              <a:rPr lang="fr-FR" sz="20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Dans le cas d’une réaction agressive, il est préférable de reculer. Si l’élève n’est pas prêt à accepter l’enseignant dans son territoire, il ne faut pas forcer le rapprochement physique immédiat. Il devra attendre que l’élève soit disposé à le faire. Lorsque l’élève accepte finalement l’enseignant dans son territoire, cela indique qu’une forme de communication peut être établie avec l’élève et que ce dernier s’apprête à la recevoir. </a:t>
            </a:r>
            <a:endParaRPr lang="fr-FR" sz="2000" dirty="0">
              <a:solidFill>
                <a:srgbClr val="000000"/>
              </a:solidFill>
              <a:latin typeface="Times New Roman" panose="02020603050405020304" pitchFamily="18" charset="0"/>
              <a:ea typeface="Times New Roman" panose="02020603050405020304" pitchFamily="18" charset="0"/>
            </a:endParaRPr>
          </a:p>
          <a:p>
            <a:pPr marL="342900" lvl="0" indent="-342900" fontAlgn="base">
              <a:lnSpc>
                <a:spcPct val="99000"/>
              </a:lnSpc>
              <a:spcAft>
                <a:spcPts val="0"/>
              </a:spcAft>
              <a:buClr>
                <a:srgbClr val="000000"/>
              </a:buClr>
              <a:buSzPts val="1200"/>
              <a:buFont typeface="Arial" panose="020B0604020202020204" pitchFamily="34" charset="0"/>
              <a:buChar char="–"/>
            </a:pPr>
            <a:r>
              <a:rPr lang="fr-FR" sz="2000" b="1"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initier un contact physique</a:t>
            </a:r>
            <a:r>
              <a:rPr lang="fr-FR" sz="20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qui peut rassurer </a:t>
            </a:r>
            <a:r>
              <a:rPr lang="fr-FR" sz="2000" dirty="0" smtClean="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l’élève (s’il l’accepte). </a:t>
            </a:r>
            <a:r>
              <a:rPr lang="fr-FR" sz="20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Éviter de toucher le dos de l’élève. Prendre doucement sa </a:t>
            </a:r>
            <a:r>
              <a:rPr lang="fr-FR" sz="2000" dirty="0" smtClean="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main, geste </a:t>
            </a:r>
            <a:r>
              <a:rPr lang="fr-FR" sz="20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moins menaçant dans un tel </a:t>
            </a:r>
            <a:r>
              <a:rPr lang="fr-FR" sz="2000" dirty="0" smtClean="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contexte. </a:t>
            </a:r>
            <a:r>
              <a:rPr lang="fr-FR" sz="20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P</a:t>
            </a:r>
            <a:r>
              <a:rPr lang="fr-FR" sz="2000" dirty="0" smtClean="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rendre </a:t>
            </a:r>
            <a:r>
              <a:rPr lang="fr-FR" sz="20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une autre main ou </a:t>
            </a:r>
            <a:r>
              <a:rPr lang="fr-FR" sz="2000" dirty="0" smtClean="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l’avant bras</a:t>
            </a:r>
            <a:r>
              <a:rPr lang="fr-FR" sz="20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fr-FR" sz="2000" dirty="0" smtClean="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pas </a:t>
            </a:r>
            <a:r>
              <a:rPr lang="fr-FR" sz="20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pour chercher à contrôler l’élève, </a:t>
            </a:r>
            <a:r>
              <a:rPr lang="fr-FR" sz="2000" dirty="0" smtClean="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plutôt </a:t>
            </a:r>
            <a:r>
              <a:rPr lang="fr-FR" sz="20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comme geste de réconfort et d’assistance. Si ces gestes calment l’élève et que l’enseignant se sent plus en confiance, il peut alors lui mettre la main dans le dos (entre les deux omoplates). Il peut également, si l’élève accepte, lui faire un petit massage circulaire dans cette région tout en gardant un contact verbal rassurant; </a:t>
            </a:r>
            <a:endParaRPr lang="fr-FR" sz="2000" dirty="0">
              <a:solidFill>
                <a:srgbClr val="000000"/>
              </a:solidFill>
              <a:latin typeface="Times New Roman" panose="02020603050405020304" pitchFamily="18" charset="0"/>
              <a:ea typeface="Times New Roman" panose="02020603050405020304" pitchFamily="18" charset="0"/>
            </a:endParaRPr>
          </a:p>
          <a:p>
            <a:pPr marL="342900" lvl="0" indent="-342900" fontAlgn="base">
              <a:lnSpc>
                <a:spcPct val="99000"/>
              </a:lnSpc>
              <a:spcAft>
                <a:spcPts val="0"/>
              </a:spcAft>
              <a:buClr>
                <a:srgbClr val="000000"/>
              </a:buClr>
              <a:buSzPts val="1200"/>
              <a:buFont typeface="Arial" panose="020B0604020202020204" pitchFamily="34" charset="0"/>
              <a:buChar char="–"/>
            </a:pPr>
            <a:r>
              <a:rPr lang="fr-FR" sz="2000" b="1"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revoir avec l’élève la situation qui l’a amené à faire une crise de colère</a:t>
            </a:r>
            <a:r>
              <a:rPr lang="fr-FR" sz="20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En parlant de ce qui s’est passé, l’enseignant prépare le terrain pour intervenir à l’étape suivante. </a:t>
            </a:r>
            <a:endParaRPr lang="fr-FR" sz="20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754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287"/>
          <p:cNvPicPr/>
          <p:nvPr/>
        </p:nvPicPr>
        <p:blipFill rotWithShape="1">
          <a:blip r:embed="rId2"/>
          <a:srcRect l="2720" t="5328" r="2720" b="39939"/>
          <a:stretch/>
        </p:blipFill>
        <p:spPr>
          <a:xfrm>
            <a:off x="42203" y="225083"/>
            <a:ext cx="6209598" cy="6443003"/>
          </a:xfrm>
          <a:prstGeom prst="rect">
            <a:avLst/>
          </a:prstGeom>
          <a:solidFill>
            <a:schemeClr val="bg1"/>
          </a:solidFill>
          <a:ln>
            <a:solidFill>
              <a:schemeClr val="accent1"/>
            </a:solidFill>
          </a:ln>
        </p:spPr>
      </p:pic>
      <p:pic>
        <p:nvPicPr>
          <p:cNvPr id="3" name="Picture 3287"/>
          <p:cNvPicPr/>
          <p:nvPr/>
        </p:nvPicPr>
        <p:blipFill rotWithShape="1">
          <a:blip r:embed="rId2"/>
          <a:srcRect l="2530" t="47936" r="2454" b="-673"/>
          <a:stretch/>
        </p:blipFill>
        <p:spPr>
          <a:xfrm>
            <a:off x="6336207" y="225083"/>
            <a:ext cx="5855793" cy="6632917"/>
          </a:xfrm>
          <a:prstGeom prst="rect">
            <a:avLst/>
          </a:prstGeom>
        </p:spPr>
      </p:pic>
      <p:sp>
        <p:nvSpPr>
          <p:cNvPr id="4" name="ZoneTexte 3"/>
          <p:cNvSpPr txBox="1"/>
          <p:nvPr/>
        </p:nvSpPr>
        <p:spPr>
          <a:xfrm>
            <a:off x="785610" y="4893972"/>
            <a:ext cx="3374265" cy="1092327"/>
          </a:xfrm>
          <a:prstGeom prst="rect">
            <a:avLst/>
          </a:prstGeom>
          <a:solidFill>
            <a:schemeClr val="bg1"/>
          </a:solidFill>
        </p:spPr>
        <p:txBody>
          <a:bodyPr wrap="square" rtlCol="0">
            <a:spAutoFit/>
          </a:bodyPr>
          <a:lstStyle/>
          <a:p>
            <a:endParaRPr lang="fr-FR" dirty="0"/>
          </a:p>
        </p:txBody>
      </p:sp>
      <p:sp>
        <p:nvSpPr>
          <p:cNvPr id="5" name="ZoneTexte 4"/>
          <p:cNvSpPr txBox="1"/>
          <p:nvPr/>
        </p:nvSpPr>
        <p:spPr>
          <a:xfrm>
            <a:off x="9595157" y="976416"/>
            <a:ext cx="1879919" cy="1264508"/>
          </a:xfrm>
          <a:prstGeom prst="rect">
            <a:avLst/>
          </a:prstGeom>
          <a:solidFill>
            <a:schemeClr val="bg1"/>
          </a:solidFill>
        </p:spPr>
        <p:txBody>
          <a:bodyPr wrap="square" rtlCol="0">
            <a:spAutoFit/>
          </a:bodyPr>
          <a:lstStyle/>
          <a:p>
            <a:endParaRPr lang="fr-FR" dirty="0"/>
          </a:p>
        </p:txBody>
      </p:sp>
      <p:sp>
        <p:nvSpPr>
          <p:cNvPr id="6" name="Rectangle 5"/>
          <p:cNvSpPr/>
          <p:nvPr/>
        </p:nvSpPr>
        <p:spPr>
          <a:xfrm>
            <a:off x="1167782" y="4693638"/>
            <a:ext cx="2302875" cy="861774"/>
          </a:xfrm>
          <a:prstGeom prst="rect">
            <a:avLst/>
          </a:prstGeom>
        </p:spPr>
        <p:txBody>
          <a:bodyPr wrap="none">
            <a:spAutoFit/>
          </a:bodyPr>
          <a:lstStyle/>
          <a:p>
            <a:r>
              <a:rPr lang="fr-FR" sz="2500" dirty="0" smtClean="0">
                <a:solidFill>
                  <a:srgbClr val="000000"/>
                </a:solidFill>
                <a:uFill>
                  <a:solidFill>
                    <a:srgbClr val="000000"/>
                  </a:solidFill>
                </a:uFill>
                <a:ea typeface="Times New Roman" panose="02020603050405020304" pitchFamily="18" charset="0"/>
                <a:cs typeface="Times New Roman" panose="02020603050405020304" pitchFamily="18" charset="0"/>
              </a:rPr>
              <a:t>Postures à éviter </a:t>
            </a:r>
          </a:p>
          <a:p>
            <a:r>
              <a:rPr lang="fr-FR" sz="2500" dirty="0" smtClean="0">
                <a:solidFill>
                  <a:srgbClr val="000000"/>
                </a:solidFill>
                <a:uFill>
                  <a:solidFill>
                    <a:srgbClr val="000000"/>
                  </a:solidFill>
                </a:uFill>
                <a:ea typeface="Times New Roman" panose="02020603050405020304" pitchFamily="18" charset="0"/>
                <a:cs typeface="Times New Roman" panose="02020603050405020304" pitchFamily="18" charset="0"/>
              </a:rPr>
              <a:t>lors de la crise</a:t>
            </a:r>
            <a:r>
              <a:rPr lang="fr-FR" sz="2500" b="1" dirty="0" smtClean="0">
                <a:solidFill>
                  <a:srgbClr val="000000"/>
                </a:solidFill>
                <a:uFill>
                  <a:solidFill>
                    <a:srgbClr val="000000"/>
                  </a:solidFill>
                </a:uFill>
                <a:ea typeface="Times New Roman" panose="02020603050405020304" pitchFamily="18" charset="0"/>
                <a:cs typeface="Times New Roman" panose="02020603050405020304" pitchFamily="18" charset="0"/>
              </a:rPr>
              <a:t> </a:t>
            </a:r>
            <a:endParaRPr lang="fr-FR" sz="2500" dirty="0"/>
          </a:p>
        </p:txBody>
      </p:sp>
    </p:spTree>
    <p:extLst>
      <p:ext uri="{BB962C8B-B14F-4D97-AF65-F5344CB8AC3E}">
        <p14:creationId xmlns:p14="http://schemas.microsoft.com/office/powerpoint/2010/main" val="368116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TotalTime>
  <Words>1600</Words>
  <Application>Microsoft Office PowerPoint</Application>
  <PresentationFormat>Grand écran</PresentationFormat>
  <Paragraphs>94</Paragraphs>
  <Slides>19</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19</vt:i4>
      </vt:variant>
    </vt:vector>
  </HeadingPairs>
  <TitlesOfParts>
    <vt:vector size="25" baseType="lpstr">
      <vt:lpstr>Arial</vt:lpstr>
      <vt:lpstr>Calibri</vt:lpstr>
      <vt:lpstr>Calibri Light</vt:lpstr>
      <vt:lpstr>Times New Roman</vt:lpstr>
      <vt:lpstr>Wingdings</vt:lpstr>
      <vt:lpstr>Thème Office</vt:lpstr>
      <vt:lpstr>Accompagner un élève qui fait une crise de colère</vt:lpstr>
      <vt:lpstr>Qu’est-ce que la colère?</vt:lpstr>
      <vt:lpstr>Identifier l’arrivée d’une crise:</vt:lpstr>
      <vt:lpstr>Présentation PowerPoint</vt:lpstr>
      <vt:lpstr>Présentation PowerPoint</vt:lpstr>
      <vt:lpstr>Présentation PowerPoint</vt:lpstr>
      <vt:lpstr>Choisir le type et la nature de l’intervention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Ressource: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Savoir accompagner un élève qui fait une crise de colère</dc:title>
  <dc:creator>utilisateur</dc:creator>
  <cp:lastModifiedBy>utilisateur</cp:lastModifiedBy>
  <cp:revision>19</cp:revision>
  <dcterms:created xsi:type="dcterms:W3CDTF">2020-01-14T14:53:05Z</dcterms:created>
  <dcterms:modified xsi:type="dcterms:W3CDTF">2020-01-14T18:08:46Z</dcterms:modified>
</cp:coreProperties>
</file>